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27"/>
  </p:notesMasterIdLst>
  <p:sldIdLst>
    <p:sldId id="256" r:id="rId2"/>
    <p:sldId id="257" r:id="rId3"/>
    <p:sldId id="261" r:id="rId4"/>
    <p:sldId id="262" r:id="rId5"/>
    <p:sldId id="265" r:id="rId6"/>
    <p:sldId id="258" r:id="rId7"/>
    <p:sldId id="260" r:id="rId8"/>
    <p:sldId id="263" r:id="rId9"/>
    <p:sldId id="264" r:id="rId10"/>
    <p:sldId id="266" r:id="rId11"/>
    <p:sldId id="268" r:id="rId12"/>
    <p:sldId id="269" r:id="rId13"/>
    <p:sldId id="267" r:id="rId14"/>
    <p:sldId id="270" r:id="rId15"/>
    <p:sldId id="272" r:id="rId16"/>
    <p:sldId id="273" r:id="rId17"/>
    <p:sldId id="274" r:id="rId18"/>
    <p:sldId id="275" r:id="rId19"/>
    <p:sldId id="276" r:id="rId20"/>
    <p:sldId id="277" r:id="rId21"/>
    <p:sldId id="278" r:id="rId22"/>
    <p:sldId id="279" r:id="rId23"/>
    <p:sldId id="282" r:id="rId24"/>
    <p:sldId id="280" r:id="rId25"/>
    <p:sldId id="28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5C9B6E-6CC7-4504-BBFC-16E6B4523D17}" type="datetimeFigureOut">
              <a:rPr lang="en-AU" smtClean="0"/>
              <a:t>21/04/2020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7BB19-0879-4842-AC5E-FC547B2E0922}" type="slidenum">
              <a:rPr lang="en-AU" smtClean="0"/>
              <a:t>‹#›</a:t>
            </a:fld>
            <a:endParaRPr lang="en-AU"/>
          </a:p>
        </p:txBody>
      </p:sp>
    </p:spTree>
    <p:extLst>
      <p:ext uri="{BB962C8B-B14F-4D97-AF65-F5344CB8AC3E}">
        <p14:creationId xmlns:p14="http://schemas.microsoft.com/office/powerpoint/2010/main" val="190670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89683F-3F86-4B4A-8C53-F909EC2FC6E2}" type="slidenum">
              <a:rPr lang="en-GB" altLang="en-US">
                <a:latin typeface="Arial" panose="020B0604020202020204" pitchFamily="34" charset="0"/>
              </a:rPr>
              <a:pPr>
                <a:spcBef>
                  <a:spcPct val="0"/>
                </a:spcBef>
              </a:pPr>
              <a:t>19</a:t>
            </a:fld>
            <a:endParaRPr lang="en-GB" altLang="en-US">
              <a:latin typeface="Arial" panose="020B0604020202020204" pitchFamily="34" charset="0"/>
            </a:endParaRPr>
          </a:p>
        </p:txBody>
      </p:sp>
    </p:spTree>
    <p:extLst>
      <p:ext uri="{BB962C8B-B14F-4D97-AF65-F5344CB8AC3E}">
        <p14:creationId xmlns:p14="http://schemas.microsoft.com/office/powerpoint/2010/main" val="4230942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17" name="Footer Placeholder 16"/>
          <p:cNvSpPr>
            <a:spLocks noGrp="1"/>
          </p:cNvSpPr>
          <p:nvPr>
            <p:ph type="ftr" sz="quarter" idx="11"/>
          </p:nvPr>
        </p:nvSpPr>
        <p:spPr/>
        <p:txBody>
          <a:bodyPr/>
          <a:lstStyle/>
          <a:p>
            <a:endParaRPr lang="en-GB"/>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E733052-7FF0-46C6-82C2-999E4457DE2C}" type="slidenum">
              <a:rPr lang="en-GB" smtClean="0"/>
              <a:pPr/>
              <a:t>‹#›</a:t>
            </a:fld>
            <a:endParaRPr lang="en-GB"/>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33052-7FF0-46C6-82C2-999E4457DE2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33052-7FF0-46C6-82C2-999E4457DE2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733052-7FF0-46C6-82C2-999E4457DE2C}" type="slidenum">
              <a:rPr lang="en-GB" smtClean="0"/>
              <a:pPr/>
              <a:t>‹#›</a:t>
            </a:fld>
            <a:endParaRPr lang="en-GB"/>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5" name="Footer Placeholder 4"/>
          <p:cNvSpPr>
            <a:spLocks noGrp="1"/>
          </p:cNvSpPr>
          <p:nvPr>
            <p:ph type="ftr" sz="quarter" idx="11"/>
          </p:nvPr>
        </p:nvSpPr>
        <p:spPr>
          <a:xfrm>
            <a:off x="800100" y="6172200"/>
            <a:ext cx="4000500" cy="457200"/>
          </a:xfrm>
        </p:spPr>
        <p:txBody>
          <a:bodyPr/>
          <a:lstStyle/>
          <a:p>
            <a:endParaRPr lang="en-GB"/>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E733052-7FF0-46C6-82C2-999E4457DE2C}"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33052-7FF0-46C6-82C2-999E4457DE2C}" type="slidenum">
              <a:rPr lang="en-GB" smtClean="0"/>
              <a:pPr/>
              <a:t>‹#›</a:t>
            </a:fld>
            <a:endParaRPr lang="en-GB"/>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733052-7FF0-46C6-82C2-999E4457DE2C}" type="slidenum">
              <a:rPr lang="en-GB" smtClean="0"/>
              <a:pPr/>
              <a:t>‹#›</a:t>
            </a:fld>
            <a:endParaRPr lang="en-GB"/>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733052-7FF0-46C6-82C2-999E4457DE2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733052-7FF0-46C6-82C2-999E4457DE2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733052-7FF0-46C6-82C2-999E4457DE2C}" type="slidenum">
              <a:rPr lang="en-GB" smtClean="0"/>
              <a:pPr/>
              <a:t>‹#›</a:t>
            </a:fld>
            <a:endParaRPr lang="en-GB"/>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7AE4160-1D51-4769-A336-66FE0B9C736B}" type="datetimeFigureOut">
              <a:rPr lang="en-GB" smtClean="0"/>
              <a:pPr/>
              <a:t>21/04/2020</a:t>
            </a:fld>
            <a:endParaRPr lang="en-GB"/>
          </a:p>
        </p:txBody>
      </p:sp>
      <p:sp>
        <p:nvSpPr>
          <p:cNvPr id="6" name="Footer Placeholder 5"/>
          <p:cNvSpPr>
            <a:spLocks noGrp="1"/>
          </p:cNvSpPr>
          <p:nvPr>
            <p:ph type="ftr" sz="quarter" idx="11"/>
          </p:nvPr>
        </p:nvSpPr>
        <p:spPr>
          <a:xfrm>
            <a:off x="914400" y="6172200"/>
            <a:ext cx="3886200" cy="457200"/>
          </a:xfrm>
        </p:spPr>
        <p:txBody>
          <a:bodyPr/>
          <a:lstStyle/>
          <a:p>
            <a:endParaRPr lang="en-GB"/>
          </a:p>
        </p:txBody>
      </p:sp>
      <p:sp>
        <p:nvSpPr>
          <p:cNvPr id="7" name="Slide Number Placeholder 6"/>
          <p:cNvSpPr>
            <a:spLocks noGrp="1"/>
          </p:cNvSpPr>
          <p:nvPr>
            <p:ph type="sldNum" sz="quarter" idx="12"/>
          </p:nvPr>
        </p:nvSpPr>
        <p:spPr>
          <a:xfrm>
            <a:off x="146304" y="6208776"/>
            <a:ext cx="457200" cy="457200"/>
          </a:xfrm>
        </p:spPr>
        <p:txBody>
          <a:bodyPr/>
          <a:lstStyle/>
          <a:p>
            <a:fld id="{2E733052-7FF0-46C6-82C2-999E4457DE2C}" type="slidenum">
              <a:rPr lang="en-GB" smtClean="0"/>
              <a:pPr/>
              <a:t>‹#›</a:t>
            </a:fld>
            <a:endParaRPr lang="en-GB"/>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7AE4160-1D51-4769-A336-66FE0B9C736B}" type="datetimeFigureOut">
              <a:rPr lang="en-GB" smtClean="0"/>
              <a:pPr/>
              <a:t>21/04/2020</a:t>
            </a:fld>
            <a:endParaRPr lang="en-GB"/>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GB"/>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E733052-7FF0-46C6-82C2-999E4457DE2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7200" dirty="0">
                <a:solidFill>
                  <a:schemeClr val="tx1"/>
                </a:solidFill>
                <a:latin typeface="+mn-lt"/>
              </a:rPr>
              <a:t>Digital Photography</a:t>
            </a:r>
          </a:p>
        </p:txBody>
      </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05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293" y="5064482"/>
            <a:ext cx="1479550" cy="4730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79512" y="5537557"/>
            <a:ext cx="84016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865438" algn="ctr"/>
                <a:tab pos="5730875" algn="r"/>
              </a:tabLst>
            </a:pP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This resource is included in TATA’s COVID19 visual art resources collection with appreciation and permission from its creator, </a:t>
            </a:r>
            <a:b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b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Caz</a:t>
            </a:r>
            <a:r>
              <a:rPr kumimoji="0" lang="en-US" altLang="en-US" sz="1200" b="0" i="1" u="none" strike="noStrike" cap="none" normalizeH="0" dirty="0">
                <a:ln>
                  <a:noFill/>
                </a:ln>
                <a:solidFill>
                  <a:schemeClr val="tx1"/>
                </a:solidFill>
                <a:effectLst/>
                <a:latin typeface="Calibri" panose="020F0502020204030204" pitchFamily="34" charset="0"/>
                <a:ea typeface="MS Mincho" charset="-128"/>
                <a:cs typeface="Calibri" panose="020F0502020204030204" pitchFamily="34" charset="0"/>
              </a:rPr>
              <a:t> Saunders </a:t>
            </a: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from Riverside</a:t>
            </a:r>
            <a:r>
              <a:rPr kumimoji="0" lang="en-US" altLang="en-US" sz="1200" b="0" i="1" u="none" strike="noStrike" cap="none" normalizeH="0" dirty="0">
                <a:ln>
                  <a:noFill/>
                </a:ln>
                <a:solidFill>
                  <a:schemeClr val="tx1"/>
                </a:solidFill>
                <a:effectLst/>
                <a:latin typeface="Calibri" panose="020F0502020204030204" pitchFamily="34" charset="0"/>
                <a:ea typeface="MS Mincho" charset="-128"/>
                <a:cs typeface="Calibri" panose="020F0502020204030204" pitchFamily="34" charset="0"/>
              </a:rPr>
              <a:t> High School</a:t>
            </a: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 Tasmania. TATA does not have ownership of the IP (Intellectual Property) contained within </a:t>
            </a:r>
            <a:b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b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the resources shared on this website. TATA acknowledges the generosity of sharing practice that underpins this collaborative resource</a:t>
            </a:r>
            <a:b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br>
            <a:r>
              <a:rPr kumimoji="0" lang="en-US" altLang="en-US" sz="1200" b="0" i="1" u="none" strike="noStrike" cap="none" normalizeH="0" baseline="0" dirty="0">
                <a:ln>
                  <a:noFill/>
                </a:ln>
                <a:solidFill>
                  <a:schemeClr val="tx1"/>
                </a:solidFill>
                <a:effectLst/>
                <a:latin typeface="Calibri" panose="020F0502020204030204" pitchFamily="34" charset="0"/>
                <a:ea typeface="MS Mincho" charset="-128"/>
                <a:cs typeface="Calibri" panose="020F0502020204030204" pitchFamily="34" charset="0"/>
              </a:rPr>
              <a:t> sharing space, and ask that any on-sharing of resources acknowledge the originating IP of the Arts/Education professional/s who have contributed this resource, as well as any third party content acknowledged therein.</a:t>
            </a:r>
            <a:endParaRPr kumimoji="0" lang="en-US" altLang="en-US" sz="1200" b="0" i="1"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6837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Autofit/>
          </a:bodyPr>
          <a:lstStyle/>
          <a:p>
            <a:r>
              <a:rPr lang="en-GB" sz="3200" dirty="0"/>
              <a:t>Digital camera settings:</a:t>
            </a:r>
          </a:p>
        </p:txBody>
      </p:sp>
      <p:sp>
        <p:nvSpPr>
          <p:cNvPr id="3" name="TextBox 2"/>
          <p:cNvSpPr txBox="1"/>
          <p:nvPr/>
        </p:nvSpPr>
        <p:spPr>
          <a:xfrm>
            <a:off x="780692" y="4097343"/>
            <a:ext cx="1440160" cy="369332"/>
          </a:xfrm>
          <a:prstGeom prst="rect">
            <a:avLst/>
          </a:prstGeom>
          <a:noFill/>
        </p:spPr>
        <p:txBody>
          <a:bodyPr wrap="square" rtlCol="0">
            <a:spAutoFit/>
          </a:bodyPr>
          <a:lstStyle/>
          <a:p>
            <a:r>
              <a:rPr lang="en-GB" dirty="0"/>
              <a:t>Portrait</a:t>
            </a:r>
          </a:p>
        </p:txBody>
      </p:sp>
      <p:pic>
        <p:nvPicPr>
          <p:cNvPr id="8198" name="Picture 6" descr="http://www.psguy2.com/wp-content/uploads/2009/04/camera-dail10-300x2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9339"/>
          <a:stretch/>
        </p:blipFill>
        <p:spPr bwMode="auto">
          <a:xfrm rot="5400000">
            <a:off x="1842995" y="1820023"/>
            <a:ext cx="3831332" cy="3989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7967" y="2857664"/>
            <a:ext cx="1440160" cy="369332"/>
          </a:xfrm>
          <a:prstGeom prst="rect">
            <a:avLst/>
          </a:prstGeom>
          <a:noFill/>
        </p:spPr>
        <p:txBody>
          <a:bodyPr wrap="square" rtlCol="0">
            <a:spAutoFit/>
          </a:bodyPr>
          <a:lstStyle/>
          <a:p>
            <a:r>
              <a:rPr lang="en-GB" dirty="0"/>
              <a:t>Action</a:t>
            </a:r>
          </a:p>
        </p:txBody>
      </p:sp>
      <p:sp>
        <p:nvSpPr>
          <p:cNvPr id="10" name="TextBox 9"/>
          <p:cNvSpPr txBox="1"/>
          <p:nvPr/>
        </p:nvSpPr>
        <p:spPr>
          <a:xfrm>
            <a:off x="1500772" y="5262991"/>
            <a:ext cx="1440160" cy="369332"/>
          </a:xfrm>
          <a:prstGeom prst="rect">
            <a:avLst/>
          </a:prstGeom>
          <a:noFill/>
        </p:spPr>
        <p:txBody>
          <a:bodyPr wrap="square" rtlCol="0">
            <a:spAutoFit/>
          </a:bodyPr>
          <a:lstStyle/>
          <a:p>
            <a:r>
              <a:rPr lang="en-GB" dirty="0"/>
              <a:t>Night</a:t>
            </a:r>
          </a:p>
        </p:txBody>
      </p:sp>
      <p:sp>
        <p:nvSpPr>
          <p:cNvPr id="11" name="TextBox 10"/>
          <p:cNvSpPr txBox="1"/>
          <p:nvPr/>
        </p:nvSpPr>
        <p:spPr>
          <a:xfrm>
            <a:off x="3419872" y="5915329"/>
            <a:ext cx="1440160" cy="369332"/>
          </a:xfrm>
          <a:prstGeom prst="rect">
            <a:avLst/>
          </a:prstGeom>
          <a:noFill/>
        </p:spPr>
        <p:txBody>
          <a:bodyPr wrap="square" rtlCol="0">
            <a:spAutoFit/>
          </a:bodyPr>
          <a:lstStyle/>
          <a:p>
            <a:r>
              <a:rPr lang="en-GB" dirty="0"/>
              <a:t>Landscape</a:t>
            </a:r>
          </a:p>
        </p:txBody>
      </p:sp>
      <p:sp>
        <p:nvSpPr>
          <p:cNvPr id="12" name="TextBox 11"/>
          <p:cNvSpPr txBox="1"/>
          <p:nvPr/>
        </p:nvSpPr>
        <p:spPr>
          <a:xfrm>
            <a:off x="5220072" y="5361331"/>
            <a:ext cx="792088" cy="369332"/>
          </a:xfrm>
          <a:prstGeom prst="rect">
            <a:avLst/>
          </a:prstGeom>
          <a:solidFill>
            <a:srgbClr val="FFFF00"/>
          </a:solidFill>
        </p:spPr>
        <p:txBody>
          <a:bodyPr wrap="square" rtlCol="0">
            <a:spAutoFit/>
          </a:bodyPr>
          <a:lstStyle/>
          <a:p>
            <a:pPr algn="ctr"/>
            <a:r>
              <a:rPr lang="en-GB" dirty="0"/>
              <a:t>Macro</a:t>
            </a:r>
          </a:p>
        </p:txBody>
      </p:sp>
      <p:sp>
        <p:nvSpPr>
          <p:cNvPr id="13" name="TextBox 12"/>
          <p:cNvSpPr txBox="1"/>
          <p:nvPr/>
        </p:nvSpPr>
        <p:spPr>
          <a:xfrm>
            <a:off x="1491608" y="1714663"/>
            <a:ext cx="1136176" cy="369332"/>
          </a:xfrm>
          <a:prstGeom prst="rect">
            <a:avLst/>
          </a:prstGeom>
          <a:solidFill>
            <a:srgbClr val="FFFF00"/>
          </a:solidFill>
        </p:spPr>
        <p:txBody>
          <a:bodyPr wrap="square" rtlCol="0">
            <a:spAutoFit/>
          </a:bodyPr>
          <a:lstStyle/>
          <a:p>
            <a:pPr algn="ctr"/>
            <a:r>
              <a:rPr lang="en-GB" dirty="0"/>
              <a:t>Automatic</a:t>
            </a:r>
          </a:p>
        </p:txBody>
      </p:sp>
      <p:pic>
        <p:nvPicPr>
          <p:cNvPr id="8196" name="Picture 4" descr="http://www.digicambuyer.co.uk/shots/middle/1250156253Fujifilm_FinePix_A820_feature_dpad.jpg"/>
          <p:cNvPicPr>
            <a:picLocks noChangeAspect="1" noChangeArrowheads="1"/>
          </p:cNvPicPr>
          <p:nvPr/>
        </p:nvPicPr>
        <p:blipFill rotWithShape="1">
          <a:blip r:embed="rId3">
            <a:extLst>
              <a:ext uri="{28A0092B-C50C-407E-A947-70E740481C1C}">
                <a14:useLocalDpi xmlns:a14="http://schemas.microsoft.com/office/drawing/2010/main" val="0"/>
              </a:ext>
            </a:extLst>
          </a:blip>
          <a:srcRect l="21395" r="9781"/>
          <a:stretch/>
        </p:blipFill>
        <p:spPr bwMode="auto">
          <a:xfrm>
            <a:off x="5600701" y="369493"/>
            <a:ext cx="1573306" cy="17145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308304" y="1042078"/>
            <a:ext cx="1440160" cy="369332"/>
          </a:xfrm>
          <a:prstGeom prst="rect">
            <a:avLst/>
          </a:prstGeom>
          <a:noFill/>
        </p:spPr>
        <p:txBody>
          <a:bodyPr wrap="square" rtlCol="0">
            <a:spAutoFit/>
          </a:bodyPr>
          <a:lstStyle/>
          <a:p>
            <a:pPr algn="r"/>
            <a:r>
              <a:rPr lang="en-GB" dirty="0"/>
              <a:t>Flash</a:t>
            </a:r>
          </a:p>
        </p:txBody>
      </p:sp>
      <p:sp>
        <p:nvSpPr>
          <p:cNvPr id="15" name="TextBox 14"/>
          <p:cNvSpPr txBox="1"/>
          <p:nvPr/>
        </p:nvSpPr>
        <p:spPr>
          <a:xfrm>
            <a:off x="7485656" y="1411410"/>
            <a:ext cx="1626296" cy="1477328"/>
          </a:xfrm>
          <a:prstGeom prst="rect">
            <a:avLst/>
          </a:prstGeom>
          <a:noFill/>
        </p:spPr>
        <p:txBody>
          <a:bodyPr wrap="square" rtlCol="0">
            <a:spAutoFit/>
          </a:bodyPr>
          <a:lstStyle/>
          <a:p>
            <a:r>
              <a:rPr lang="en-GB" b="1" dirty="0"/>
              <a:t>BE CAREFUL:</a:t>
            </a:r>
          </a:p>
          <a:p>
            <a:endParaRPr lang="en-GB" dirty="0"/>
          </a:p>
          <a:p>
            <a:r>
              <a:rPr lang="en-GB" dirty="0"/>
              <a:t>The flash can BLEACH out </a:t>
            </a:r>
          </a:p>
          <a:p>
            <a:r>
              <a:rPr lang="en-GB" dirty="0"/>
              <a:t>the colours!</a:t>
            </a:r>
          </a:p>
        </p:txBody>
      </p:sp>
      <p:cxnSp>
        <p:nvCxnSpPr>
          <p:cNvPr id="5" name="Straight Arrow Connector 4"/>
          <p:cNvCxnSpPr/>
          <p:nvPr/>
        </p:nvCxnSpPr>
        <p:spPr>
          <a:xfrm>
            <a:off x="2339752" y="2083995"/>
            <a:ext cx="601180" cy="480909"/>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a:off x="1227457" y="3148015"/>
            <a:ext cx="1256311" cy="120227"/>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flipV="1">
            <a:off x="1387034" y="4282009"/>
            <a:ext cx="1096734" cy="184666"/>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flipV="1">
            <a:off x="2082616" y="4941168"/>
            <a:ext cx="858316" cy="56100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p:nvPr/>
        </p:nvCxnSpPr>
        <p:spPr>
          <a:xfrm flipV="1">
            <a:off x="3839362" y="5361331"/>
            <a:ext cx="0" cy="553998"/>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a:stCxn id="12" idx="0"/>
          </p:cNvCxnSpPr>
          <p:nvPr/>
        </p:nvCxnSpPr>
        <p:spPr>
          <a:xfrm flipH="1" flipV="1">
            <a:off x="4860032" y="4941168"/>
            <a:ext cx="756084" cy="420163"/>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a:endCxn id="8196" idx="3"/>
          </p:cNvCxnSpPr>
          <p:nvPr/>
        </p:nvCxnSpPr>
        <p:spPr>
          <a:xfrm flipH="1">
            <a:off x="7174007" y="1226744"/>
            <a:ext cx="977333" cy="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36" name="TextBox 35"/>
          <p:cNvSpPr txBox="1"/>
          <p:nvPr/>
        </p:nvSpPr>
        <p:spPr>
          <a:xfrm>
            <a:off x="6213939" y="2488332"/>
            <a:ext cx="720080" cy="369332"/>
          </a:xfrm>
          <a:prstGeom prst="rect">
            <a:avLst/>
          </a:prstGeom>
          <a:noFill/>
        </p:spPr>
        <p:txBody>
          <a:bodyPr wrap="square" rtlCol="0">
            <a:spAutoFit/>
          </a:bodyPr>
          <a:lstStyle/>
          <a:p>
            <a:pPr algn="r"/>
            <a:r>
              <a:rPr lang="en-GB" dirty="0"/>
              <a:t>Timer</a:t>
            </a:r>
          </a:p>
        </p:txBody>
      </p:sp>
      <p:cxnSp>
        <p:nvCxnSpPr>
          <p:cNvPr id="37" name="Straight Arrow Connector 36"/>
          <p:cNvCxnSpPr/>
          <p:nvPr/>
        </p:nvCxnSpPr>
        <p:spPr>
          <a:xfrm flipH="1" flipV="1">
            <a:off x="6387354" y="1899330"/>
            <a:ext cx="206096" cy="66557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1797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stretch>
            <a:fillRect/>
          </a:stretch>
        </p:blipFill>
        <p:spPr>
          <a:xfrm>
            <a:off x="827584" y="11396"/>
            <a:ext cx="7488832" cy="6864763"/>
          </a:xfrm>
          <a:prstGeom prst="rect">
            <a:avLst/>
          </a:prstGeom>
        </p:spPr>
      </p:pic>
    </p:spTree>
    <p:extLst>
      <p:ext uri="{BB962C8B-B14F-4D97-AF65-F5344CB8AC3E}">
        <p14:creationId xmlns:p14="http://schemas.microsoft.com/office/powerpoint/2010/main" val="287578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2"/>
          <a:stretch>
            <a:fillRect/>
          </a:stretch>
        </p:blipFill>
        <p:spPr>
          <a:xfrm>
            <a:off x="914401" y="261978"/>
            <a:ext cx="7483060" cy="6479390"/>
          </a:xfrm>
          <a:prstGeom prst="rect">
            <a:avLst/>
          </a:prstGeom>
        </p:spPr>
      </p:pic>
    </p:spTree>
    <p:extLst>
      <p:ext uri="{BB962C8B-B14F-4D97-AF65-F5344CB8AC3E}">
        <p14:creationId xmlns:p14="http://schemas.microsoft.com/office/powerpoint/2010/main" val="3978350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 y="357188"/>
            <a:ext cx="8215313" cy="928687"/>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accent6">
                    <a:lumMod val="50000"/>
                  </a:schemeClr>
                </a:solidFill>
              </a:rPr>
              <a:t>THE SUBJECT MATTER OF PHOTOGRAPHY. GENRES AND CONCEPTS</a:t>
            </a:r>
          </a:p>
        </p:txBody>
      </p:sp>
      <p:sp>
        <p:nvSpPr>
          <p:cNvPr id="3" name="Rectangle 2"/>
          <p:cNvSpPr/>
          <p:nvPr/>
        </p:nvSpPr>
        <p:spPr>
          <a:xfrm>
            <a:off x="642938" y="1500188"/>
            <a:ext cx="2000250" cy="642937"/>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B050"/>
                </a:solidFill>
              </a:rPr>
              <a:t>LANDSCAPE</a:t>
            </a:r>
          </a:p>
        </p:txBody>
      </p:sp>
      <p:sp>
        <p:nvSpPr>
          <p:cNvPr id="5" name="Rectangle 4"/>
          <p:cNvSpPr/>
          <p:nvPr/>
        </p:nvSpPr>
        <p:spPr>
          <a:xfrm>
            <a:off x="642938" y="2214563"/>
            <a:ext cx="2000250" cy="71437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accent1">
                    <a:lumMod val="75000"/>
                  </a:schemeClr>
                </a:solidFill>
              </a:rPr>
              <a:t>PORTRAITURE</a:t>
            </a:r>
          </a:p>
        </p:txBody>
      </p:sp>
      <p:sp>
        <p:nvSpPr>
          <p:cNvPr id="6" name="Rectangle 5"/>
          <p:cNvSpPr/>
          <p:nvPr/>
        </p:nvSpPr>
        <p:spPr>
          <a:xfrm>
            <a:off x="642938" y="3000375"/>
            <a:ext cx="2000250" cy="71437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dirty="0">
                <a:solidFill>
                  <a:schemeClr val="tx2">
                    <a:lumMod val="75000"/>
                  </a:schemeClr>
                </a:solidFill>
              </a:rPr>
              <a:t>FIGURE</a:t>
            </a:r>
          </a:p>
        </p:txBody>
      </p:sp>
      <p:sp>
        <p:nvSpPr>
          <p:cNvPr id="7" name="Rectangle 6"/>
          <p:cNvSpPr/>
          <p:nvPr/>
        </p:nvSpPr>
        <p:spPr>
          <a:xfrm>
            <a:off x="642938" y="3786188"/>
            <a:ext cx="2000250" cy="8572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accent2">
                    <a:lumMod val="75000"/>
                  </a:schemeClr>
                </a:solidFill>
              </a:rPr>
              <a:t>STILL-LIFE</a:t>
            </a:r>
          </a:p>
        </p:txBody>
      </p:sp>
      <p:sp>
        <p:nvSpPr>
          <p:cNvPr id="8" name="Rectangle 7"/>
          <p:cNvSpPr/>
          <p:nvPr/>
        </p:nvSpPr>
        <p:spPr>
          <a:xfrm>
            <a:off x="642938" y="4643438"/>
            <a:ext cx="2000250" cy="71437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tx2">
                    <a:lumMod val="75000"/>
                  </a:schemeClr>
                </a:solidFill>
              </a:rPr>
              <a:t>ABSTRACT</a:t>
            </a:r>
          </a:p>
        </p:txBody>
      </p:sp>
      <p:sp>
        <p:nvSpPr>
          <p:cNvPr id="9" name="Rectangle 8"/>
          <p:cNvSpPr/>
          <p:nvPr/>
        </p:nvSpPr>
        <p:spPr>
          <a:xfrm>
            <a:off x="642938" y="5429250"/>
            <a:ext cx="2000250" cy="50006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bg2">
                    <a:lumMod val="10000"/>
                  </a:schemeClr>
                </a:solidFill>
              </a:rPr>
              <a:t>STAGED</a:t>
            </a:r>
          </a:p>
          <a:p>
            <a:pPr algn="ctr">
              <a:defRPr/>
            </a:pPr>
            <a:r>
              <a:rPr lang="en-GB" sz="1400" dirty="0">
                <a:solidFill>
                  <a:schemeClr val="bg2">
                    <a:lumMod val="10000"/>
                  </a:schemeClr>
                </a:solidFill>
              </a:rPr>
              <a:t>CONSTRUCTED</a:t>
            </a:r>
          </a:p>
        </p:txBody>
      </p:sp>
      <p:sp>
        <p:nvSpPr>
          <p:cNvPr id="10" name="Rectangle 9"/>
          <p:cNvSpPr/>
          <p:nvPr/>
        </p:nvSpPr>
        <p:spPr>
          <a:xfrm>
            <a:off x="642938" y="6000750"/>
            <a:ext cx="2000250" cy="64293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dirty="0">
                <a:solidFill>
                  <a:schemeClr val="bg2">
                    <a:lumMod val="25000"/>
                  </a:schemeClr>
                </a:solidFill>
              </a:rPr>
              <a:t>OTHER</a:t>
            </a:r>
          </a:p>
        </p:txBody>
      </p:sp>
      <p:pic>
        <p:nvPicPr>
          <p:cNvPr id="5130" name="Picture 10" descr="b25(p14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1500188"/>
            <a:ext cx="1643063"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4293333117_f7e796798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1500188"/>
            <a:ext cx="164306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descr="C29627-b.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500188"/>
            <a:ext cx="12858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descr="image5_L mandy dish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1500188"/>
            <a:ext cx="15001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4" descr="newyork-photography-2 - Cop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6063" y="3143250"/>
            <a:ext cx="154622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5" descr="fanta_inspiringphotograph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7688" y="3143250"/>
            <a:ext cx="142875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6" descr="18%20Robert%20Mapplethorpe,%20Ken%20Mood%20and%20Rober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86438" y="3143250"/>
            <a:ext cx="178593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7" descr="NYC7329 bruce gilde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72375" y="3071813"/>
            <a:ext cx="1222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descr="DSCF0555.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86063" y="49291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descr="DSCF0550.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72063" y="4929188"/>
            <a:ext cx="22145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9" descr="DSCF0694.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43688" y="4929188"/>
            <a:ext cx="21907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62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65981" y="209550"/>
            <a:ext cx="7772400" cy="915988"/>
          </a:xfrm>
        </p:spPr>
        <p:txBody>
          <a:bodyPr/>
          <a:lstStyle/>
          <a:p>
            <a:pPr eaLnBrk="1" hangingPunct="1"/>
            <a:r>
              <a:rPr lang="en-GB" altLang="en-US" dirty="0"/>
              <a:t>THE VISUAL ELEMENTS -- LINE</a:t>
            </a:r>
          </a:p>
        </p:txBody>
      </p:sp>
      <p:pic>
        <p:nvPicPr>
          <p:cNvPr id="4099" name="Picture 3" descr="0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2420938"/>
            <a:ext cx="216058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YIB3GRCALEMW38CAJCIM9NCAW6RPNZCATVF3HJCALEIXDFCAO3TQ45CAW1CZIOCAXW8RW2CAUCD0AOCA2UU360CAZAX1CRCAD4ETUACAEPTVFGCAKN7LESCAN80E33CAPNBTIJCAEV0H2XCA8D5RMCCAGL07Q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221163"/>
            <a:ext cx="16414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Content Placeholder 6" descr="419122066_077dea5ee2.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3995738" y="4221163"/>
            <a:ext cx="1512887" cy="2270125"/>
          </a:xfrm>
        </p:spPr>
      </p:pic>
      <p:pic>
        <p:nvPicPr>
          <p:cNvPr id="4102" name="Picture 7" descr="DSC0517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349500"/>
            <a:ext cx="114141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descr="untitled.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4221163"/>
            <a:ext cx="180975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9" descr="DSCF1267.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24075" y="4221163"/>
            <a:ext cx="17065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0" descr="DSC01185-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2276475"/>
            <a:ext cx="10795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1" descr="hvjgkgkgkg.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64163" y="2420938"/>
            <a:ext cx="1655762"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nv bkjbllkjnl.bmp"/>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4388" y="2420938"/>
            <a:ext cx="11525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perspective x.bmp"/>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596188" y="4221163"/>
            <a:ext cx="12239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Box 14"/>
          <p:cNvSpPr txBox="1">
            <a:spLocks noChangeArrowheads="1"/>
          </p:cNvSpPr>
          <p:nvPr/>
        </p:nvSpPr>
        <p:spPr bwMode="auto">
          <a:xfrm>
            <a:off x="684213" y="1125538"/>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latin typeface="Arial" panose="020B0604020202020204" pitchFamily="34" charset="0"/>
              </a:rPr>
              <a:t>Lines are seen in photographs in many ways.We see lines as EDGES of things.We see ‘outlines’ to shapes.We notice that lines appear to lead our eye deep into the photograph.Lines seem to express tension,movement,direction and often create new shapes and patterns.</a:t>
            </a:r>
          </a:p>
        </p:txBody>
      </p:sp>
    </p:spTree>
    <p:extLst>
      <p:ext uri="{BB962C8B-B14F-4D97-AF65-F5344CB8AC3E}">
        <p14:creationId xmlns:p14="http://schemas.microsoft.com/office/powerpoint/2010/main" val="3543962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979712" y="274638"/>
            <a:ext cx="6707088" cy="1143000"/>
          </a:xfrm>
        </p:spPr>
        <p:txBody>
          <a:bodyPr/>
          <a:lstStyle/>
          <a:p>
            <a:pPr eaLnBrk="1" hangingPunct="1"/>
            <a:r>
              <a:rPr lang="en-GB" altLang="en-US" dirty="0"/>
              <a:t>    </a:t>
            </a:r>
            <a:r>
              <a:rPr lang="en-GB" altLang="en-US" dirty="0">
                <a:latin typeface="Arial" panose="020B0604020202020204" pitchFamily="34" charset="0"/>
                <a:cs typeface="Arial" panose="020B0604020202020204" pitchFamily="34" charset="0"/>
              </a:rPr>
              <a:t>Element</a:t>
            </a:r>
            <a:r>
              <a:rPr lang="en-GB" altLang="en-US" dirty="0"/>
              <a:t> - TEXTURE</a:t>
            </a:r>
          </a:p>
        </p:txBody>
      </p:sp>
      <p:pic>
        <p:nvPicPr>
          <p:cNvPr id="5124" name="Picture 4" descr="si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2058521"/>
            <a:ext cx="14525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macro photo.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749" y="4183755"/>
            <a:ext cx="19097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wetsha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1864" y="1508896"/>
            <a:ext cx="206851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DSCF083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9060" y="4439765"/>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hvhjbbhbg.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037" y="2058521"/>
            <a:ext cx="23812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241205199-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36296" y="1970704"/>
            <a:ext cx="177165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0" descr="1_(37).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3127" y="4295420"/>
            <a:ext cx="17256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1" descr="texture 1.bmp"/>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26275" y="5189183"/>
            <a:ext cx="16605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696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14400" y="274638"/>
            <a:ext cx="7546032" cy="1028700"/>
          </a:xfrm>
          <a:noFill/>
        </p:spPr>
        <p:txBody>
          <a:bodyPr>
            <a:normAutofit/>
          </a:bodyPr>
          <a:lstStyle/>
          <a:p>
            <a:pPr eaLnBrk="1" hangingPunct="1"/>
            <a:r>
              <a:rPr lang="en-GB" altLang="en-US" dirty="0">
                <a:solidFill>
                  <a:schemeClr val="tx1"/>
                </a:solidFill>
                <a:latin typeface="Arial" panose="020B0604020202020204" pitchFamily="34" charset="0"/>
                <a:cs typeface="Arial" panose="020B0604020202020204" pitchFamily="34" charset="0"/>
              </a:rPr>
              <a:t>           Element-VALUE</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GB" sz="2000" dirty="0"/>
              <a:t>In the photograph is there a range of TONES from light to dark? Squint your eyes. Where is the darkest value? </a:t>
            </a:r>
            <a:r>
              <a:rPr lang="en-GB" sz="2000" dirty="0" err="1"/>
              <a:t>The</a:t>
            </a:r>
            <a:r>
              <a:rPr lang="en-GB" sz="2000" dirty="0" err="1">
                <a:solidFill>
                  <a:schemeClr val="accent3">
                    <a:lumMod val="20000"/>
                    <a:lumOff val="80000"/>
                  </a:schemeClr>
                </a:solidFill>
              </a:rPr>
              <a:t>l</a:t>
            </a:r>
            <a:r>
              <a:rPr lang="en-GB" sz="2000" dirty="0" err="1"/>
              <a:t>lightest</a:t>
            </a:r>
            <a:r>
              <a:rPr lang="en-GB" sz="2000" dirty="0"/>
              <a:t>?</a:t>
            </a:r>
          </a:p>
        </p:txBody>
      </p:sp>
      <p:pic>
        <p:nvPicPr>
          <p:cNvPr id="6148" name="Picture 3" descr="Screen_shot_2011-03-14_at_12_54_16_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492375"/>
            <a:ext cx="165576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John Stewart 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492375"/>
            <a:ext cx="2663825"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Paul Wolff'Steel cable manufacture'193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2492375"/>
            <a:ext cx="1439863"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Ilse Bing'Boats and reflections on water'193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652963"/>
            <a:ext cx="29146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Laszlo Moholy-Nagy'Bauhaus balconies'192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2420938"/>
            <a:ext cx="1419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Ansel Adams'Canyon de Chelly'Arizona'194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4581525"/>
            <a:ext cx="25209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Stefan Erfut'The Odeon'1985.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4581525"/>
            <a:ext cx="27479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76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eaLnBrk="1" hangingPunct="1"/>
            <a:r>
              <a:rPr lang="en-GB" altLang="en-US" dirty="0">
                <a:solidFill>
                  <a:schemeClr val="tx1"/>
                </a:solidFill>
                <a:latin typeface="Arial" panose="020B0604020202020204" pitchFamily="34" charset="0"/>
                <a:cs typeface="Arial" panose="020B0604020202020204" pitchFamily="34" charset="0"/>
              </a:rPr>
              <a:t>          Element- FOCUS</a:t>
            </a:r>
          </a:p>
        </p:txBody>
      </p:sp>
      <p:sp>
        <p:nvSpPr>
          <p:cNvPr id="3" name="Content Placeholder 2"/>
          <p:cNvSpPr>
            <a:spLocks noGrp="1"/>
          </p:cNvSpPr>
          <p:nvPr>
            <p:ph idx="1"/>
          </p:nvPr>
        </p:nvSpPr>
        <p:spPr>
          <a:xfrm>
            <a:off x="457200" y="1417638"/>
            <a:ext cx="8229600" cy="787400"/>
          </a:xfrm>
        </p:spPr>
        <p:txBody>
          <a:bodyPr rtlCol="0">
            <a:normAutofit fontScale="92500"/>
          </a:bodyPr>
          <a:lstStyle/>
          <a:p>
            <a:pPr eaLnBrk="1" fontAlgn="auto" hangingPunct="1">
              <a:spcAft>
                <a:spcPts val="0"/>
              </a:spcAft>
              <a:defRPr/>
            </a:pPr>
            <a:r>
              <a:rPr lang="en-GB" sz="2000" dirty="0"/>
              <a:t>What parts of the image are clearly in focus? Are some parts out of focus? What various effects can be achieved by varying the focus in different areas of a photograph?</a:t>
            </a:r>
          </a:p>
        </p:txBody>
      </p:sp>
      <p:pic>
        <p:nvPicPr>
          <p:cNvPr id="7172" name="Picture 3" descr="Minor White'Windowsill dreaming,Rochester,New York,July 195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636838"/>
            <a:ext cx="1512888"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Jack Schrier'Staircase'19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565400"/>
            <a:ext cx="26638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DSC0251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4724400"/>
            <a:ext cx="122396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2420938"/>
            <a:ext cx="3025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giuhuhkhkhk.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4652963"/>
            <a:ext cx="2881312"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hcfhtfytfdytdy.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4581525"/>
            <a:ext cx="3046413"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44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GB" altLang="en-US" dirty="0">
                <a:solidFill>
                  <a:schemeClr val="tx1"/>
                </a:solidFill>
                <a:latin typeface="Arial" panose="020B0604020202020204" pitchFamily="34" charset="0"/>
                <a:cs typeface="Arial" panose="020B0604020202020204" pitchFamily="34" charset="0"/>
              </a:rPr>
              <a:t>            Element - SHAPE</a:t>
            </a:r>
          </a:p>
        </p:txBody>
      </p:sp>
      <p:pic>
        <p:nvPicPr>
          <p:cNvPr id="8195" name="Content Placeholder 3" descr="Unusual viewpoint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989138"/>
            <a:ext cx="1516062" cy="2262187"/>
          </a:xfrm>
        </p:spPr>
      </p:pic>
      <p:pic>
        <p:nvPicPr>
          <p:cNvPr id="8196" name="Picture 4" descr="rubello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292600"/>
            <a:ext cx="1874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8f100ea2-4643-49b5-9fa5-b10388aaff68.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989138"/>
            <a:ext cx="2070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DSC01182 - Cop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4365625"/>
            <a:ext cx="33305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ee.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89138"/>
            <a:ext cx="2232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DSC0394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1989138"/>
            <a:ext cx="1512888"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hbjhyguygg.bmp"/>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4292600"/>
            <a:ext cx="26035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6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7504" y="0"/>
            <a:ext cx="8579296" cy="1125538"/>
          </a:xfrm>
        </p:spPr>
        <p:txBody>
          <a:bodyPr>
            <a:normAutofit/>
          </a:bodyPr>
          <a:lstStyle/>
          <a:p>
            <a:pPr eaLnBrk="1" hangingPunct="1"/>
            <a:r>
              <a:rPr lang="en-GB" altLang="en-US" dirty="0">
                <a:solidFill>
                  <a:schemeClr val="tx1"/>
                </a:solidFill>
                <a:latin typeface="Arial" panose="020B0604020202020204" pitchFamily="34" charset="0"/>
                <a:cs typeface="Arial" panose="020B0604020202020204" pitchFamily="34" charset="0"/>
              </a:rPr>
              <a:t>                Element -Space</a:t>
            </a:r>
          </a:p>
        </p:txBody>
      </p:sp>
      <p:pic>
        <p:nvPicPr>
          <p:cNvPr id="9219" name="Content Placeholder 3" descr="967.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08625" y="2133600"/>
            <a:ext cx="2476500" cy="1943100"/>
          </a:xfrm>
        </p:spPr>
      </p:pic>
      <p:pic>
        <p:nvPicPr>
          <p:cNvPr id="9220" name="Picture 4" descr="DSC030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133600"/>
            <a:ext cx="233045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456.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2133600"/>
            <a:ext cx="26146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5"/>
          <p:cNvSpPr txBox="1">
            <a:spLocks noChangeArrowheads="1"/>
          </p:cNvSpPr>
          <p:nvPr/>
        </p:nvSpPr>
        <p:spPr bwMode="auto">
          <a:xfrm>
            <a:off x="467544" y="1125538"/>
            <a:ext cx="8065269"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rPr>
              <a:t>We live in real space. Photographs take up space and flattens it onto a piece of paper. How does a photograph appear to show space? Depth, distance, air and light pull our senses into photographic space.</a:t>
            </a:r>
          </a:p>
        </p:txBody>
      </p:sp>
      <p:pic>
        <p:nvPicPr>
          <p:cNvPr id="9223" name="Picture 6" descr="Andre Kertesz,Cahmps Elysees'193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221163"/>
            <a:ext cx="1728787"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DSC0408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3850" y="4652963"/>
            <a:ext cx="23558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descr="DSC04016.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3213" y="4221163"/>
            <a:ext cx="18732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DSCF208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9338" y="4221163"/>
            <a:ext cx="1687512"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556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274638"/>
            <a:ext cx="8219256" cy="1143000"/>
          </a:xfrm>
        </p:spPr>
        <p:txBody>
          <a:bodyPr/>
          <a:lstStyle/>
          <a:p>
            <a:r>
              <a:rPr lang="en-GB" dirty="0">
                <a:solidFill>
                  <a:schemeClr val="tx1"/>
                </a:solidFill>
              </a:rPr>
              <a:t>What makes a strong photo?</a:t>
            </a:r>
          </a:p>
        </p:txBody>
      </p:sp>
      <p:sp>
        <p:nvSpPr>
          <p:cNvPr id="2" name="Content Placeholder 1"/>
          <p:cNvSpPr>
            <a:spLocks noGrp="1"/>
          </p:cNvSpPr>
          <p:nvPr>
            <p:ph sz="quarter" idx="1"/>
          </p:nvPr>
        </p:nvSpPr>
        <p:spPr>
          <a:xfrm>
            <a:off x="914400" y="1447800"/>
            <a:ext cx="7772400" cy="4069432"/>
          </a:xfrm>
        </p:spPr>
        <p:txBody>
          <a:bodyPr>
            <a:normAutofit/>
          </a:bodyPr>
          <a:lstStyle/>
          <a:p>
            <a:endParaRPr lang="en-GB" sz="3200" dirty="0"/>
          </a:p>
          <a:p>
            <a:pPr marL="0" indent="0">
              <a:buNone/>
            </a:pPr>
            <a:r>
              <a:rPr lang="en-GB" sz="3200" dirty="0"/>
              <a:t>Use the Elements of Art:</a:t>
            </a:r>
          </a:p>
          <a:p>
            <a:pPr marL="834390" lvl="1" indent="-514350">
              <a:buAutoNum type="arabicParenR"/>
            </a:pPr>
            <a:r>
              <a:rPr lang="en-GB" sz="3200"/>
              <a:t>Space</a:t>
            </a:r>
            <a:endParaRPr lang="en-GB" sz="3200" dirty="0"/>
          </a:p>
          <a:p>
            <a:pPr marL="834390" lvl="1" indent="-514350">
              <a:buAutoNum type="arabicParenR"/>
            </a:pPr>
            <a:r>
              <a:rPr lang="en-GB" sz="3200" dirty="0"/>
              <a:t>Colour</a:t>
            </a:r>
          </a:p>
          <a:p>
            <a:pPr marL="834390" lvl="1" indent="-514350">
              <a:buAutoNum type="arabicParenR"/>
            </a:pPr>
            <a:r>
              <a:rPr lang="en-GB" sz="3200" dirty="0"/>
              <a:t>Texture </a:t>
            </a:r>
          </a:p>
          <a:p>
            <a:pPr marL="834390" lvl="1" indent="-514350">
              <a:buAutoNum type="arabicParenR"/>
            </a:pPr>
            <a:r>
              <a:rPr lang="en-GB" sz="3200" dirty="0"/>
              <a:t>Line</a:t>
            </a:r>
          </a:p>
          <a:p>
            <a:pPr marL="834390" lvl="1" indent="-514350">
              <a:buAutoNum type="arabicParenR"/>
            </a:pPr>
            <a:r>
              <a:rPr lang="en-GB" sz="3200" dirty="0"/>
              <a:t>Shape</a:t>
            </a:r>
          </a:p>
          <a:p>
            <a:pPr marL="320040" lvl="1" indent="0">
              <a:buNone/>
            </a:pPr>
            <a:endParaRPr lang="en-GB" sz="3200" dirty="0"/>
          </a:p>
        </p:txBody>
      </p:sp>
    </p:spTree>
    <p:extLst>
      <p:ext uri="{BB962C8B-B14F-4D97-AF65-F5344CB8AC3E}">
        <p14:creationId xmlns:p14="http://schemas.microsoft.com/office/powerpoint/2010/main" val="335346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400" y="274638"/>
            <a:ext cx="7772400" cy="850900"/>
          </a:xfrm>
        </p:spPr>
        <p:txBody>
          <a:bodyPr/>
          <a:lstStyle/>
          <a:p>
            <a:r>
              <a:rPr lang="en-GB" altLang="en-US" dirty="0">
                <a:solidFill>
                  <a:schemeClr val="tx1"/>
                </a:solidFill>
              </a:rPr>
              <a:t>                Element- Form</a:t>
            </a:r>
          </a:p>
        </p:txBody>
      </p:sp>
      <p:sp>
        <p:nvSpPr>
          <p:cNvPr id="11267" name="TextBox 6"/>
          <p:cNvSpPr txBox="1">
            <a:spLocks noChangeArrowheads="1"/>
          </p:cNvSpPr>
          <p:nvPr/>
        </p:nvSpPr>
        <p:spPr bwMode="auto">
          <a:xfrm>
            <a:off x="611188" y="1125538"/>
            <a:ext cx="82089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rPr>
              <a:t>Form is shape seen as three </a:t>
            </a:r>
            <a:r>
              <a:rPr lang="en-GB" altLang="en-US" sz="1800" dirty="0" err="1">
                <a:latin typeface="Arial" panose="020B0604020202020204" pitchFamily="34" charset="0"/>
              </a:rPr>
              <a:t>dimensions.Form</a:t>
            </a:r>
            <a:r>
              <a:rPr lang="en-GB" altLang="en-US" sz="1800" dirty="0">
                <a:latin typeface="Arial" panose="020B0604020202020204" pitchFamily="34" charset="0"/>
              </a:rPr>
              <a:t> is clearly seen when light reveals changes of surface and  communicates roundness, solidity  of </a:t>
            </a:r>
            <a:r>
              <a:rPr lang="en-GB" altLang="en-US" sz="1800" dirty="0" err="1">
                <a:latin typeface="Arial" panose="020B0604020202020204" pitchFamily="34" charset="0"/>
              </a:rPr>
              <a:t>objects,people</a:t>
            </a:r>
            <a:r>
              <a:rPr lang="en-GB" altLang="en-US" sz="1800" dirty="0">
                <a:latin typeface="Arial" panose="020B0604020202020204" pitchFamily="34" charset="0"/>
              </a:rPr>
              <a:t> and places.</a:t>
            </a:r>
          </a:p>
        </p:txBody>
      </p:sp>
      <p:pic>
        <p:nvPicPr>
          <p:cNvPr id="11268" name="Picture 7" descr="Dorothea Lange'Back'19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05038"/>
            <a:ext cx="158432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Paul Strand'Toadstool and grasses,Georgetown,Maine'19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292600"/>
            <a:ext cx="17256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9" descr="Alexendar Rodchenko'Pioneer with a Horn'193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205038"/>
            <a:ext cx="1582737"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0" descr="John Stewart 1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4292600"/>
            <a:ext cx="24987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2" descr="Edward Weston'Gulf oil,Port Arthur,Texas 2'194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2205038"/>
            <a:ext cx="24272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3" descr="Edward Weston'Kelp'193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4292600"/>
            <a:ext cx="27003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4" descr="Aaron Siskind'Feet'195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2205038"/>
            <a:ext cx="22336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638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914400" y="274638"/>
            <a:ext cx="7772400" cy="922337"/>
          </a:xfrm>
        </p:spPr>
        <p:txBody>
          <a:bodyPr/>
          <a:lstStyle/>
          <a:p>
            <a:r>
              <a:rPr lang="en-GB" altLang="en-US" dirty="0"/>
              <a:t>         </a:t>
            </a:r>
            <a:r>
              <a:rPr lang="en-GB" altLang="en-US" dirty="0">
                <a:solidFill>
                  <a:schemeClr val="tx1"/>
                </a:solidFill>
                <a:latin typeface="Arial" panose="020B0604020202020204" pitchFamily="34" charset="0"/>
                <a:cs typeface="Arial" panose="020B0604020202020204" pitchFamily="34" charset="0"/>
              </a:rPr>
              <a:t>   Element- Colour</a:t>
            </a:r>
          </a:p>
        </p:txBody>
      </p:sp>
      <p:sp>
        <p:nvSpPr>
          <p:cNvPr id="12291" name="TextBox 3"/>
          <p:cNvSpPr txBox="1">
            <a:spLocks noChangeArrowheads="1"/>
          </p:cNvSpPr>
          <p:nvPr/>
        </p:nvSpPr>
        <p:spPr bwMode="auto">
          <a:xfrm>
            <a:off x="395288" y="1196975"/>
            <a:ext cx="84978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rPr>
              <a:t>Imagine a world without colour. It nourishes our senses and contributes to our sense of being truly alive. Photography  is now largely colour photography. Colour photography communicates reality, emotions and stimulates our imagination.</a:t>
            </a:r>
          </a:p>
        </p:txBody>
      </p:sp>
      <p:pic>
        <p:nvPicPr>
          <p:cNvPr id="12292" name="Picture 4" descr="DSC054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6431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Wim Wenders'The red bench'Onimichi'20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292600"/>
            <a:ext cx="2519363"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DSC0634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2420938"/>
            <a:ext cx="2411413"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Erwin Fieger'starvign child'196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149725"/>
            <a:ext cx="149542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Kampala,Uganda,in May protesters covered in colured water by water cannons.James Akena (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2349500"/>
            <a:ext cx="22320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Nick Foster'Tropical leaf'1970.and Orchid'197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4149725"/>
            <a:ext cx="3195637"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63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4082"/>
          </a:xfrm>
        </p:spPr>
        <p:txBody>
          <a:bodyPr>
            <a:normAutofit fontScale="90000"/>
          </a:bodyPr>
          <a:lstStyle/>
          <a:p>
            <a:r>
              <a:rPr lang="en-AU" dirty="0">
                <a:solidFill>
                  <a:schemeClr val="tx1"/>
                </a:solidFill>
              </a:rPr>
              <a:t>The Task…</a:t>
            </a:r>
          </a:p>
        </p:txBody>
      </p:sp>
      <p:sp>
        <p:nvSpPr>
          <p:cNvPr id="3" name="Content Placeholder 2"/>
          <p:cNvSpPr>
            <a:spLocks noGrp="1"/>
          </p:cNvSpPr>
          <p:nvPr>
            <p:ph sz="quarter" idx="1"/>
          </p:nvPr>
        </p:nvSpPr>
        <p:spPr>
          <a:xfrm>
            <a:off x="323528" y="908720"/>
            <a:ext cx="8363272" cy="5111080"/>
          </a:xfrm>
        </p:spPr>
        <p:txBody>
          <a:bodyPr>
            <a:normAutofit fontScale="92500" lnSpcReduction="20000"/>
          </a:bodyPr>
          <a:lstStyle/>
          <a:p>
            <a:pPr marL="0" indent="0">
              <a:buNone/>
            </a:pPr>
            <a:r>
              <a:rPr lang="en-AU" i="1" dirty="0"/>
              <a:t>You will be taking a range of photographs with a camera or your phone – or both. </a:t>
            </a:r>
          </a:p>
          <a:p>
            <a:pPr marL="0" indent="0">
              <a:buNone/>
            </a:pPr>
            <a:r>
              <a:rPr lang="en-AU" i="1" dirty="0"/>
              <a:t>Using your knowledge of design elements, you will capture a range of images which link in with each of the 7 following themes. </a:t>
            </a:r>
          </a:p>
          <a:p>
            <a:pPr marL="0" indent="0">
              <a:buNone/>
            </a:pPr>
            <a:r>
              <a:rPr lang="en-AU" i="1" dirty="0"/>
              <a:t>Using both the editing apps on your phone and Photoshop (or other editing programs you have access to), you will take and edit many photos along the way but will need to choose </a:t>
            </a:r>
            <a:r>
              <a:rPr lang="en-AU" i="1" u="sng" dirty="0"/>
              <a:t>one final example</a:t>
            </a:r>
            <a:r>
              <a:rPr lang="en-AU" i="1" dirty="0"/>
              <a:t> for each of the headings below and present in an exhibition at the end of term:</a:t>
            </a:r>
          </a:p>
          <a:p>
            <a:pPr marL="0" indent="0">
              <a:buNone/>
            </a:pPr>
            <a:endParaRPr lang="en-AU" i="1" dirty="0"/>
          </a:p>
          <a:p>
            <a:pPr lvl="1">
              <a:buFont typeface="Arial" panose="020B0604020202020204" pitchFamily="34" charset="0"/>
              <a:buChar char="•"/>
            </a:pPr>
            <a:r>
              <a:rPr lang="en-AU" i="1" dirty="0"/>
              <a:t>Up Close</a:t>
            </a:r>
          </a:p>
          <a:p>
            <a:pPr lvl="1">
              <a:buFont typeface="Arial" panose="020B0604020202020204" pitchFamily="34" charset="0"/>
              <a:buChar char="•"/>
            </a:pPr>
            <a:r>
              <a:rPr lang="en-AU" i="1" dirty="0"/>
              <a:t>Motion</a:t>
            </a:r>
          </a:p>
          <a:p>
            <a:pPr lvl="1">
              <a:buFont typeface="Arial" panose="020B0604020202020204" pitchFamily="34" charset="0"/>
              <a:buChar char="•"/>
            </a:pPr>
            <a:r>
              <a:rPr lang="en-AU" i="1" dirty="0"/>
              <a:t>Shadows</a:t>
            </a:r>
          </a:p>
          <a:p>
            <a:pPr lvl="1">
              <a:buFont typeface="Arial" panose="020B0604020202020204" pitchFamily="34" charset="0"/>
              <a:buChar char="•"/>
            </a:pPr>
            <a:r>
              <a:rPr lang="en-AU" i="1" dirty="0"/>
              <a:t>Water</a:t>
            </a:r>
          </a:p>
          <a:p>
            <a:pPr lvl="1">
              <a:buFont typeface="Arial" panose="020B0604020202020204" pitchFamily="34" charset="0"/>
              <a:buChar char="•"/>
            </a:pPr>
            <a:r>
              <a:rPr lang="en-AU" i="1" dirty="0"/>
              <a:t>Texture</a:t>
            </a:r>
          </a:p>
          <a:p>
            <a:pPr lvl="1">
              <a:buFont typeface="Arial" panose="020B0604020202020204" pitchFamily="34" charset="0"/>
              <a:buChar char="•"/>
            </a:pPr>
            <a:r>
              <a:rPr lang="en-AU" i="1" dirty="0"/>
              <a:t>Colour</a:t>
            </a:r>
          </a:p>
          <a:p>
            <a:pPr lvl="1">
              <a:buFont typeface="Arial" panose="020B0604020202020204" pitchFamily="34" charset="0"/>
              <a:buChar char="•"/>
            </a:pPr>
            <a:r>
              <a:rPr lang="en-AU" i="1" dirty="0"/>
              <a:t>Emotions </a:t>
            </a:r>
            <a:endParaRPr lang="en-AU" dirty="0"/>
          </a:p>
          <a:p>
            <a:endParaRPr lang="en-AU" dirty="0"/>
          </a:p>
        </p:txBody>
      </p:sp>
    </p:spTree>
    <p:extLst>
      <p:ext uri="{BB962C8B-B14F-4D97-AF65-F5344CB8AC3E}">
        <p14:creationId xmlns:p14="http://schemas.microsoft.com/office/powerpoint/2010/main" val="3920276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solidFill>
                <a:schemeClr val="tx1"/>
              </a:solidFill>
            </a:endParaRPr>
          </a:p>
        </p:txBody>
      </p:sp>
      <p:sp>
        <p:nvSpPr>
          <p:cNvPr id="3" name="Content Placeholder 2"/>
          <p:cNvSpPr>
            <a:spLocks noGrp="1"/>
          </p:cNvSpPr>
          <p:nvPr>
            <p:ph sz="quarter" idx="1"/>
          </p:nvPr>
        </p:nvSpPr>
        <p:spPr/>
        <p:txBody>
          <a:bodyPr>
            <a:normAutofit lnSpcReduction="10000"/>
          </a:bodyPr>
          <a:lstStyle/>
          <a:p>
            <a:pPr marL="0" indent="0">
              <a:buNone/>
            </a:pPr>
            <a:r>
              <a:rPr lang="en-AU" dirty="0"/>
              <a:t>You will need to start collecting images and print/paste into your journal. “Annotate” – make notes against your photos to discuss the things you like, the things that work and the things that could work better.</a:t>
            </a:r>
          </a:p>
          <a:p>
            <a:pPr marL="0" indent="0">
              <a:buNone/>
            </a:pPr>
            <a:endParaRPr lang="en-AU" dirty="0"/>
          </a:p>
          <a:p>
            <a:pPr marL="0" indent="0">
              <a:buNone/>
            </a:pPr>
            <a:r>
              <a:rPr lang="en-AU" dirty="0"/>
              <a:t>Before and after shots – Try and have examples in your journal of your photos before you edit e.g.: filter, brightness/contrast, crop etc.</a:t>
            </a:r>
          </a:p>
          <a:p>
            <a:pPr marL="0" indent="0">
              <a:buNone/>
            </a:pPr>
            <a:endParaRPr lang="en-AU" dirty="0"/>
          </a:p>
          <a:p>
            <a:pPr marL="0" indent="0">
              <a:buNone/>
            </a:pPr>
            <a:r>
              <a:rPr lang="en-AU" dirty="0"/>
              <a:t>Your main aim in this task is to expand your understanding of photography by practising and exploring the media.</a:t>
            </a:r>
          </a:p>
        </p:txBody>
      </p:sp>
    </p:spTree>
    <p:extLst>
      <p:ext uri="{BB962C8B-B14F-4D97-AF65-F5344CB8AC3E}">
        <p14:creationId xmlns:p14="http://schemas.microsoft.com/office/powerpoint/2010/main" val="498464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706090"/>
          </a:xfrm>
        </p:spPr>
        <p:txBody>
          <a:bodyPr>
            <a:normAutofit/>
          </a:bodyPr>
          <a:lstStyle/>
          <a:p>
            <a:endParaRPr lang="en-AU" sz="3200" dirty="0">
              <a:solidFill>
                <a:schemeClr val="tx1"/>
              </a:solidFill>
            </a:endParaRPr>
          </a:p>
        </p:txBody>
      </p:sp>
      <p:sp>
        <p:nvSpPr>
          <p:cNvPr id="3" name="Content Placeholder 2"/>
          <p:cNvSpPr>
            <a:spLocks noGrp="1"/>
          </p:cNvSpPr>
          <p:nvPr>
            <p:ph sz="quarter" idx="1"/>
          </p:nvPr>
        </p:nvSpPr>
        <p:spPr>
          <a:xfrm>
            <a:off x="323528" y="836712"/>
            <a:ext cx="8363272" cy="5183088"/>
          </a:xfrm>
        </p:spPr>
        <p:txBody>
          <a:bodyPr>
            <a:normAutofit/>
          </a:bodyPr>
          <a:lstStyle/>
          <a:p>
            <a:pPr marL="0" indent="0" algn="ctr">
              <a:buNone/>
            </a:pPr>
            <a:r>
              <a:rPr lang="en-AU" sz="3600" dirty="0">
                <a:cs typeface="Arial" panose="020B0604020202020204" pitchFamily="34" charset="0"/>
              </a:rPr>
              <a:t>Learning objections: What will I learn?</a:t>
            </a:r>
          </a:p>
          <a:p>
            <a:pPr marL="0" indent="0">
              <a:buNone/>
            </a:pPr>
            <a:endParaRPr lang="en-AU" sz="3600" dirty="0">
              <a:cs typeface="Arial" panose="020B0604020202020204" pitchFamily="34" charset="0"/>
            </a:endParaRPr>
          </a:p>
          <a:p>
            <a:pPr marL="0" indent="0">
              <a:buNone/>
            </a:pPr>
            <a:r>
              <a:rPr lang="en-AU" dirty="0">
                <a:cs typeface="Arial" panose="020B0604020202020204" pitchFamily="34" charset="0"/>
              </a:rPr>
              <a:t>You will practise techniques and processes to enhance your ideas and art making.</a:t>
            </a:r>
          </a:p>
          <a:p>
            <a:pPr marL="0" indent="0">
              <a:buNone/>
            </a:pPr>
            <a:endParaRPr lang="en-AU" dirty="0">
              <a:cs typeface="Arial" panose="020B0604020202020204" pitchFamily="34" charset="0"/>
            </a:endParaRPr>
          </a:p>
          <a:p>
            <a:pPr marL="0" indent="0">
              <a:buNone/>
            </a:pPr>
            <a:r>
              <a:rPr lang="en-AU" sz="2800" dirty="0">
                <a:cs typeface="Arial" panose="020B0604020202020204" pitchFamily="34" charset="0"/>
              </a:rPr>
              <a:t>You will analyse how artists use visual conventions in artworks.</a:t>
            </a:r>
          </a:p>
          <a:p>
            <a:pPr marL="0" indent="0">
              <a:buNone/>
            </a:pPr>
            <a:endParaRPr lang="en-AU" sz="2800" dirty="0">
              <a:cs typeface="Arial" panose="020B0604020202020204" pitchFamily="34" charset="0"/>
            </a:endParaRPr>
          </a:p>
          <a:p>
            <a:pPr marL="0" indent="0">
              <a:buNone/>
            </a:pPr>
            <a:r>
              <a:rPr lang="en-AU" sz="2800" dirty="0">
                <a:cs typeface="Arial" panose="020B0604020202020204" pitchFamily="34" charset="0"/>
              </a:rPr>
              <a:t>You will develop ways of enhancing your intentions as a artist through the explorations of materials, technologies and processes.  </a:t>
            </a:r>
          </a:p>
          <a:p>
            <a:pPr marL="0" indent="0">
              <a:buNone/>
            </a:pPr>
            <a:endParaRPr lang="en-AU" sz="2800" dirty="0">
              <a:latin typeface="Arial" panose="020B0604020202020204" pitchFamily="34" charset="0"/>
              <a:cs typeface="Arial" panose="020B0604020202020204" pitchFamily="34" charset="0"/>
            </a:endParaRPr>
          </a:p>
          <a:p>
            <a:pPr marL="0" indent="0">
              <a:buNone/>
            </a:pP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947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994122"/>
          </a:xfrm>
        </p:spPr>
        <p:txBody>
          <a:bodyPr>
            <a:normAutofit fontScale="90000"/>
          </a:bodyPr>
          <a:lstStyle/>
          <a:p>
            <a:r>
              <a:rPr lang="en-AU" dirty="0">
                <a:solidFill>
                  <a:schemeClr val="tx1"/>
                </a:solidFill>
              </a:rPr>
              <a:t>Assessment: </a:t>
            </a:r>
            <a:br>
              <a:rPr lang="en-AU" dirty="0"/>
            </a:br>
            <a:endParaRPr lang="en-AU"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953156987"/>
              </p:ext>
            </p:extLst>
          </p:nvPr>
        </p:nvGraphicFramePr>
        <p:xfrm>
          <a:off x="179512" y="764704"/>
          <a:ext cx="8820472" cy="5832648"/>
        </p:xfrm>
        <a:graphic>
          <a:graphicData uri="http://schemas.openxmlformats.org/drawingml/2006/table">
            <a:tbl>
              <a:tblPr firstRow="1" firstCol="1" bandRow="1">
                <a:tableStyleId>{5C22544A-7EE6-4342-B048-85BDC9FD1C3A}</a:tableStyleId>
              </a:tblPr>
              <a:tblGrid>
                <a:gridCol w="2531476">
                  <a:extLst>
                    <a:ext uri="{9D8B030D-6E8A-4147-A177-3AD203B41FA5}">
                      <a16:colId xmlns:a16="http://schemas.microsoft.com/office/drawing/2014/main" val="20000"/>
                    </a:ext>
                  </a:extLst>
                </a:gridCol>
                <a:gridCol w="1799377">
                  <a:extLst>
                    <a:ext uri="{9D8B030D-6E8A-4147-A177-3AD203B41FA5}">
                      <a16:colId xmlns:a16="http://schemas.microsoft.com/office/drawing/2014/main" val="20001"/>
                    </a:ext>
                  </a:extLst>
                </a:gridCol>
                <a:gridCol w="1617674">
                  <a:extLst>
                    <a:ext uri="{9D8B030D-6E8A-4147-A177-3AD203B41FA5}">
                      <a16:colId xmlns:a16="http://schemas.microsoft.com/office/drawing/2014/main" val="20002"/>
                    </a:ext>
                  </a:extLst>
                </a:gridCol>
                <a:gridCol w="1473019">
                  <a:extLst>
                    <a:ext uri="{9D8B030D-6E8A-4147-A177-3AD203B41FA5}">
                      <a16:colId xmlns:a16="http://schemas.microsoft.com/office/drawing/2014/main" val="20003"/>
                    </a:ext>
                  </a:extLst>
                </a:gridCol>
                <a:gridCol w="1398926">
                  <a:extLst>
                    <a:ext uri="{9D8B030D-6E8A-4147-A177-3AD203B41FA5}">
                      <a16:colId xmlns:a16="http://schemas.microsoft.com/office/drawing/2014/main" val="20004"/>
                    </a:ext>
                  </a:extLst>
                </a:gridCol>
              </a:tblGrid>
              <a:tr h="438604">
                <a:tc>
                  <a:txBody>
                    <a:bodyPr/>
                    <a:lstStyle/>
                    <a:p>
                      <a:pPr>
                        <a:lnSpc>
                          <a:spcPct val="107000"/>
                        </a:lnSpc>
                        <a:spcAft>
                          <a:spcPts val="0"/>
                        </a:spcAft>
                      </a:pPr>
                      <a:r>
                        <a:rPr lang="en-AU" sz="1600" dirty="0">
                          <a:solidFill>
                            <a:schemeClr val="tx1"/>
                          </a:solidFill>
                          <a:effectLst/>
                        </a:rPr>
                        <a:t>CONTENT DESCRIPTORS</a:t>
                      </a:r>
                      <a:endParaRPr lang="en-A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gn="ctr">
                        <a:lnSpc>
                          <a:spcPct val="107000"/>
                        </a:lnSpc>
                        <a:spcAft>
                          <a:spcPts val="0"/>
                        </a:spcAft>
                      </a:pPr>
                      <a:r>
                        <a:rPr lang="en-AU" sz="1800" dirty="0">
                          <a:solidFill>
                            <a:schemeClr val="tx1"/>
                          </a:solidFill>
                          <a:effectLst/>
                        </a:rPr>
                        <a:t>A</a:t>
                      </a:r>
                      <a:endParaRPr lang="en-A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gn="ctr">
                        <a:lnSpc>
                          <a:spcPct val="107000"/>
                        </a:lnSpc>
                        <a:spcAft>
                          <a:spcPts val="0"/>
                        </a:spcAft>
                      </a:pPr>
                      <a:r>
                        <a:rPr lang="en-AU" sz="1800" dirty="0">
                          <a:solidFill>
                            <a:schemeClr val="tx1"/>
                          </a:solidFill>
                          <a:effectLst/>
                        </a:rPr>
                        <a:t>B</a:t>
                      </a:r>
                      <a:endParaRPr lang="en-A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gn="ctr">
                        <a:lnSpc>
                          <a:spcPct val="107000"/>
                        </a:lnSpc>
                        <a:spcAft>
                          <a:spcPts val="0"/>
                        </a:spcAft>
                      </a:pPr>
                      <a:r>
                        <a:rPr lang="en-AU" sz="1800" dirty="0">
                          <a:solidFill>
                            <a:schemeClr val="tx1"/>
                          </a:solidFill>
                          <a:effectLst/>
                        </a:rPr>
                        <a:t>C</a:t>
                      </a:r>
                      <a:endParaRPr lang="en-A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gn="ctr">
                        <a:lnSpc>
                          <a:spcPct val="107000"/>
                        </a:lnSpc>
                        <a:spcAft>
                          <a:spcPts val="0"/>
                        </a:spcAft>
                      </a:pPr>
                      <a:r>
                        <a:rPr lang="en-AU" sz="1800" dirty="0">
                          <a:solidFill>
                            <a:schemeClr val="tx1"/>
                          </a:solidFill>
                          <a:effectLst/>
                        </a:rPr>
                        <a:t>D</a:t>
                      </a:r>
                      <a:endParaRPr lang="en-A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extLst>
                  <a:ext uri="{0D108BD9-81ED-4DB2-BD59-A6C34878D82A}">
                    <a16:rowId xmlns:a16="http://schemas.microsoft.com/office/drawing/2014/main" val="10000"/>
                  </a:ext>
                </a:extLst>
              </a:tr>
              <a:tr h="2376903">
                <a:tc>
                  <a:txBody>
                    <a:bodyPr/>
                    <a:lstStyle/>
                    <a:p>
                      <a:pPr>
                        <a:lnSpc>
                          <a:spcPct val="107000"/>
                        </a:lnSpc>
                        <a:spcAft>
                          <a:spcPts val="0"/>
                        </a:spcAft>
                      </a:pPr>
                      <a:r>
                        <a:rPr lang="en-AU" sz="1600" u="none" dirty="0">
                          <a:solidFill>
                            <a:schemeClr val="tx1"/>
                          </a:solidFill>
                          <a:effectLst/>
                        </a:rPr>
                        <a:t>Develop ways to enhance their intentions as artists through exploration of how artists use materials, techniques, technologies and processes. </a:t>
                      </a:r>
                    </a:p>
                    <a:p>
                      <a:pPr>
                        <a:lnSpc>
                          <a:spcPct val="107000"/>
                        </a:lnSpc>
                        <a:spcAft>
                          <a:spcPts val="0"/>
                        </a:spcAft>
                      </a:pPr>
                      <a:endParaRPr lang="en-AU" sz="1600" u="none" dirty="0">
                        <a:solidFill>
                          <a:schemeClr val="tx1"/>
                        </a:solidFill>
                        <a:effectLst/>
                      </a:endParaRPr>
                    </a:p>
                    <a:p>
                      <a:pPr>
                        <a:lnSpc>
                          <a:spcPct val="107000"/>
                        </a:lnSpc>
                        <a:spcAft>
                          <a:spcPts val="0"/>
                        </a:spcAft>
                      </a:pPr>
                      <a:r>
                        <a:rPr lang="en-AU" sz="1600" u="none" dirty="0">
                          <a:solidFill>
                            <a:schemeClr val="tx1"/>
                          </a:solidFill>
                          <a:effectLst/>
                        </a:rPr>
                        <a:t>(ACAVAM119)</a:t>
                      </a:r>
                      <a:endParaRPr lang="en-AU" sz="16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a:effectLst/>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a:effectLst/>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a:effectLst/>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extLst>
                  <a:ext uri="{0D108BD9-81ED-4DB2-BD59-A6C34878D82A}">
                    <a16:rowId xmlns:a16="http://schemas.microsoft.com/office/drawing/2014/main" val="10001"/>
                  </a:ext>
                </a:extLst>
              </a:tr>
              <a:tr h="1648241">
                <a:tc>
                  <a:txBody>
                    <a:bodyPr/>
                    <a:lstStyle/>
                    <a:p>
                      <a:pPr>
                        <a:lnSpc>
                          <a:spcPct val="107000"/>
                        </a:lnSpc>
                        <a:spcAft>
                          <a:spcPts val="0"/>
                        </a:spcAft>
                      </a:pPr>
                      <a:r>
                        <a:rPr lang="en-AU" sz="1600" u="none" dirty="0">
                          <a:solidFill>
                            <a:schemeClr val="tx1"/>
                          </a:solidFill>
                          <a:effectLst/>
                        </a:rPr>
                        <a:t>Practise techniques and processes to enhance representation of ideas in their art-making </a:t>
                      </a:r>
                    </a:p>
                    <a:p>
                      <a:pPr>
                        <a:lnSpc>
                          <a:spcPct val="107000"/>
                        </a:lnSpc>
                        <a:spcAft>
                          <a:spcPts val="0"/>
                        </a:spcAft>
                      </a:pPr>
                      <a:endParaRPr lang="en-AU" sz="1600" u="none" dirty="0">
                        <a:solidFill>
                          <a:schemeClr val="tx1"/>
                        </a:solidFill>
                        <a:effectLst/>
                      </a:endParaRPr>
                    </a:p>
                    <a:p>
                      <a:pPr>
                        <a:lnSpc>
                          <a:spcPct val="107000"/>
                        </a:lnSpc>
                        <a:spcAft>
                          <a:spcPts val="0"/>
                        </a:spcAft>
                      </a:pPr>
                      <a:r>
                        <a:rPr lang="en-AU" sz="1600" u="none" dirty="0">
                          <a:solidFill>
                            <a:schemeClr val="tx1"/>
                          </a:solidFill>
                          <a:effectLst/>
                        </a:rPr>
                        <a:t>(ACAVAM121)</a:t>
                      </a:r>
                      <a:endParaRPr lang="en-AU" sz="16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a:effectLst/>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a:effectLst/>
                        </a:rPr>
                        <a:t> </a:t>
                      </a:r>
                      <a:endParaRPr lang="en-A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extLst>
                  <a:ext uri="{0D108BD9-81ED-4DB2-BD59-A6C34878D82A}">
                    <a16:rowId xmlns:a16="http://schemas.microsoft.com/office/drawing/2014/main" val="10002"/>
                  </a:ext>
                </a:extLst>
              </a:tr>
              <a:tr h="1368900">
                <a:tc>
                  <a:txBody>
                    <a:bodyPr/>
                    <a:lstStyle/>
                    <a:p>
                      <a:pPr>
                        <a:lnSpc>
                          <a:spcPct val="107000"/>
                        </a:lnSpc>
                        <a:spcAft>
                          <a:spcPts val="0"/>
                        </a:spcAft>
                      </a:pPr>
                      <a:r>
                        <a:rPr lang="en-AU" sz="1600" u="none" dirty="0">
                          <a:solidFill>
                            <a:schemeClr val="tx1"/>
                          </a:solidFill>
                          <a:effectLst/>
                        </a:rPr>
                        <a:t>Analyse how artists use visual conventions in artworks</a:t>
                      </a:r>
                    </a:p>
                    <a:p>
                      <a:pPr>
                        <a:lnSpc>
                          <a:spcPct val="107000"/>
                        </a:lnSpc>
                        <a:spcAft>
                          <a:spcPts val="0"/>
                        </a:spcAft>
                      </a:pPr>
                      <a:r>
                        <a:rPr lang="en-AU" sz="1600" u="none" dirty="0">
                          <a:solidFill>
                            <a:schemeClr val="tx1"/>
                          </a:solidFill>
                          <a:effectLst/>
                        </a:rPr>
                        <a:t> </a:t>
                      </a:r>
                    </a:p>
                    <a:p>
                      <a:pPr>
                        <a:lnSpc>
                          <a:spcPct val="107000"/>
                        </a:lnSpc>
                        <a:spcAft>
                          <a:spcPts val="0"/>
                        </a:spcAft>
                      </a:pPr>
                      <a:r>
                        <a:rPr lang="en-AU" sz="1600" u="none" dirty="0">
                          <a:solidFill>
                            <a:schemeClr val="tx1"/>
                          </a:solidFill>
                          <a:effectLst/>
                        </a:rPr>
                        <a:t> (ACAVAM123)</a:t>
                      </a:r>
                      <a:endParaRPr lang="en-AU" sz="16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AU" sz="1100" dirty="0">
                          <a:effectLst/>
                        </a:rPr>
                        <a:t> </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042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Autofit/>
          </a:bodyPr>
          <a:lstStyle/>
          <a:p>
            <a:r>
              <a:rPr lang="en-GB" sz="3200" dirty="0"/>
              <a:t>Which Elements of Art are in this photo?</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36502"/>
            <a:ext cx="8280920" cy="559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721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Autofit/>
          </a:bodyPr>
          <a:lstStyle/>
          <a:p>
            <a:r>
              <a:rPr lang="en-GB" sz="3200" dirty="0"/>
              <a:t>Look for contrast (light vs. dark):</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63" y="1023300"/>
            <a:ext cx="7985956" cy="557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6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3122" y="116632"/>
            <a:ext cx="8003232" cy="706090"/>
          </a:xfrm>
        </p:spPr>
        <p:txBody>
          <a:bodyPr>
            <a:noAutofit/>
          </a:bodyPr>
          <a:lstStyle/>
          <a:p>
            <a:r>
              <a:rPr lang="en-GB" sz="3200" dirty="0"/>
              <a:t>Look for an interesting composition (layout):</a:t>
            </a:r>
          </a:p>
        </p:txBody>
      </p:sp>
      <p:pic>
        <p:nvPicPr>
          <p:cNvPr id="92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7" y="1412776"/>
            <a:ext cx="31323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3068959"/>
            <a:ext cx="2841780" cy="3789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8"/>
          <a:stretch/>
        </p:blipFill>
        <p:spPr bwMode="auto">
          <a:xfrm>
            <a:off x="6118412" y="2204864"/>
            <a:ext cx="302558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359" t="14912" r="6015"/>
          <a:stretch/>
        </p:blipFill>
        <p:spPr bwMode="auto">
          <a:xfrm>
            <a:off x="3203848" y="980728"/>
            <a:ext cx="2841780" cy="202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928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06090"/>
          </a:xfrm>
        </p:spPr>
        <p:txBody>
          <a:bodyPr>
            <a:normAutofit fontScale="90000"/>
          </a:bodyPr>
          <a:lstStyle/>
          <a:p>
            <a:r>
              <a:rPr lang="en-GB" dirty="0"/>
              <a:t>Make sure your photos are clear:</a:t>
            </a:r>
          </a:p>
        </p:txBody>
      </p:sp>
      <p:pic>
        <p:nvPicPr>
          <p:cNvPr id="1026" name="Picture 2" descr="G:\My Pictures\Art &amp; Photography\35mm Photos\FH000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394437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104964"/>
            <a:ext cx="511702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4077072"/>
            <a:ext cx="3456384" cy="369332"/>
          </a:xfrm>
          <a:prstGeom prst="rect">
            <a:avLst/>
          </a:prstGeom>
          <a:noFill/>
        </p:spPr>
        <p:txBody>
          <a:bodyPr wrap="square" rtlCol="0">
            <a:spAutoFit/>
          </a:bodyPr>
          <a:lstStyle/>
          <a:p>
            <a:r>
              <a:rPr lang="en-GB" dirty="0"/>
              <a:t>Not enough light</a:t>
            </a:r>
          </a:p>
        </p:txBody>
      </p:sp>
      <p:sp>
        <p:nvSpPr>
          <p:cNvPr id="7" name="TextBox 6"/>
          <p:cNvSpPr txBox="1"/>
          <p:nvPr/>
        </p:nvSpPr>
        <p:spPr>
          <a:xfrm>
            <a:off x="4864490" y="2768405"/>
            <a:ext cx="3960440" cy="369332"/>
          </a:xfrm>
          <a:prstGeom prst="rect">
            <a:avLst/>
          </a:prstGeom>
          <a:noFill/>
        </p:spPr>
        <p:txBody>
          <a:bodyPr wrap="square" rtlCol="0">
            <a:spAutoFit/>
          </a:bodyPr>
          <a:lstStyle/>
          <a:p>
            <a:pPr algn="r"/>
            <a:r>
              <a:rPr lang="en-GB" dirty="0"/>
              <a:t>Interesting composition but blurry</a:t>
            </a:r>
          </a:p>
        </p:txBody>
      </p:sp>
    </p:spTree>
    <p:extLst>
      <p:ext uri="{BB962C8B-B14F-4D97-AF65-F5344CB8AC3E}">
        <p14:creationId xmlns:p14="http://schemas.microsoft.com/office/powerpoint/2010/main" val="1310519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Autofit/>
          </a:bodyPr>
          <a:lstStyle/>
          <a:p>
            <a:r>
              <a:rPr lang="en-GB" sz="3200" dirty="0"/>
              <a:t>Take more than one photo of the same thing:</a:t>
            </a:r>
          </a:p>
        </p:txBody>
      </p:sp>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67544" y="932620"/>
            <a:ext cx="3960440" cy="58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920461"/>
            <a:ext cx="3960440" cy="58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66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20688"/>
            <a:ext cx="8003232" cy="706090"/>
          </a:xfrm>
        </p:spPr>
        <p:txBody>
          <a:bodyPr>
            <a:noAutofit/>
          </a:bodyPr>
          <a:lstStyle/>
          <a:p>
            <a:r>
              <a:rPr lang="en-GB" sz="3200" dirty="0"/>
              <a:t>Take photos up close:</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0586"/>
            <a:ext cx="6543593" cy="4907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742104" y="486080"/>
            <a:ext cx="3887976" cy="291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http://1.bp.blogspot.com/-FrMPaktuIFM/TVNtJaIoXrI/AAAAAAAABVQ/qNpeE-Dc-NA/s200/macro-symbo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288" y="4005064"/>
            <a:ext cx="1368125" cy="1368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68230" y="5396218"/>
            <a:ext cx="2160240" cy="1200329"/>
          </a:xfrm>
          <a:prstGeom prst="rect">
            <a:avLst/>
          </a:prstGeom>
          <a:noFill/>
        </p:spPr>
        <p:txBody>
          <a:bodyPr wrap="square" rtlCol="0">
            <a:spAutoFit/>
          </a:bodyPr>
          <a:lstStyle/>
          <a:p>
            <a:r>
              <a:rPr lang="en-GB" dirty="0"/>
              <a:t>This is the symbol for </a:t>
            </a:r>
            <a:r>
              <a:rPr lang="en-GB" b="1" dirty="0"/>
              <a:t>‘Macro’ -</a:t>
            </a:r>
            <a:r>
              <a:rPr lang="en-GB" dirty="0"/>
              <a:t> change your camera to this setting to take photos up close.</a:t>
            </a:r>
          </a:p>
        </p:txBody>
      </p:sp>
    </p:spTree>
    <p:extLst>
      <p:ext uri="{BB962C8B-B14F-4D97-AF65-F5344CB8AC3E}">
        <p14:creationId xmlns:p14="http://schemas.microsoft.com/office/powerpoint/2010/main" val="190281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8003232" cy="706090"/>
          </a:xfrm>
        </p:spPr>
        <p:txBody>
          <a:bodyPr>
            <a:noAutofit/>
          </a:bodyPr>
          <a:lstStyle/>
          <a:p>
            <a:r>
              <a:rPr lang="en-GB" sz="3200" dirty="0"/>
              <a:t>Take photos from further away:</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980728"/>
            <a:ext cx="7488832" cy="561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0704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943</TotalTime>
  <Words>668</Words>
  <Application>Microsoft Office PowerPoint</Application>
  <PresentationFormat>On-screen Show (4:3)</PresentationFormat>
  <Paragraphs>108</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Franklin Gothic Book</vt:lpstr>
      <vt:lpstr>MS Mincho</vt:lpstr>
      <vt:lpstr>Perpetua</vt:lpstr>
      <vt:lpstr>Times New Roman</vt:lpstr>
      <vt:lpstr>Wingdings 2</vt:lpstr>
      <vt:lpstr>Equity</vt:lpstr>
      <vt:lpstr>Digital Photography</vt:lpstr>
      <vt:lpstr>What makes a strong photo?</vt:lpstr>
      <vt:lpstr>Which Elements of Art are in this photo?</vt:lpstr>
      <vt:lpstr>Look for contrast (light vs. dark):</vt:lpstr>
      <vt:lpstr>Look for an interesting composition (layout):</vt:lpstr>
      <vt:lpstr>Make sure your photos are clear:</vt:lpstr>
      <vt:lpstr>Take more than one photo of the same thing:</vt:lpstr>
      <vt:lpstr>Take photos up close:</vt:lpstr>
      <vt:lpstr>Take photos from further away:</vt:lpstr>
      <vt:lpstr>Digital camera settings:</vt:lpstr>
      <vt:lpstr>PowerPoint Presentation</vt:lpstr>
      <vt:lpstr>PowerPoint Presentation</vt:lpstr>
      <vt:lpstr>PowerPoint Presentation</vt:lpstr>
      <vt:lpstr>THE VISUAL ELEMENTS -- LINE</vt:lpstr>
      <vt:lpstr>    Element - TEXTURE</vt:lpstr>
      <vt:lpstr>           Element-VALUE</vt:lpstr>
      <vt:lpstr>          Element- FOCUS</vt:lpstr>
      <vt:lpstr>            Element - SHAPE</vt:lpstr>
      <vt:lpstr>                Element -Space</vt:lpstr>
      <vt:lpstr>                Element- Form</vt:lpstr>
      <vt:lpstr>            Element- Colour</vt:lpstr>
      <vt:lpstr>The Task…</vt:lpstr>
      <vt:lpstr>PowerPoint Presentation</vt:lpstr>
      <vt:lpstr>PowerPoint Presentation</vt:lpstr>
      <vt:lpstr>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JaxVeet</dc:creator>
  <cp:lastModifiedBy>Antonio Zanchetta</cp:lastModifiedBy>
  <cp:revision>25</cp:revision>
  <dcterms:created xsi:type="dcterms:W3CDTF">2011-07-11T19:39:38Z</dcterms:created>
  <dcterms:modified xsi:type="dcterms:W3CDTF">2020-04-21T02:48:23Z</dcterms:modified>
</cp:coreProperties>
</file>