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Garamond" panose="02020404030301010803" pitchFamily="18"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2"/>
          <p:cNvGrpSpPr/>
          <p:nvPr/>
        </p:nvGrpSpPr>
        <p:grpSpPr>
          <a:xfrm>
            <a:off x="-16934" y="0"/>
            <a:ext cx="12231160" cy="6856214"/>
            <a:chOff x="-16934" y="0"/>
            <a:chExt cx="12231160" cy="6856214"/>
          </a:xfrm>
        </p:grpSpPr>
        <p:pic>
          <p:nvPicPr>
            <p:cNvPr id="18" name="Google Shape;18;p2"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2"/>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2"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2"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2"/>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4" name="Google Shape;24;p2"/>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cxnSp>
        <p:nvCxnSpPr>
          <p:cNvPr id="27" name="Google Shape;27;p2"/>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Google Shape;88;p11"/>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9" name="Google Shape;89;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5" name="Google Shape;95;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cxnSp>
        <p:nvCxnSpPr>
          <p:cNvPr id="98" name="Google Shape;98;p1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2" name="Google Shape;102;p13"/>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3" name="Google Shape;103;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106" name="Google Shape;106;p1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0" b="0" i="0" u="none" strike="noStrike" cap="none">
                <a:solidFill>
                  <a:schemeClr val="dk1"/>
                </a:solidFill>
                <a:latin typeface="Garamond"/>
                <a:ea typeface="Garamond"/>
                <a:cs typeface="Garamond"/>
                <a:sym typeface="Garamond"/>
              </a:rPr>
              <a:t>“</a:t>
            </a:r>
            <a:endParaRPr/>
          </a:p>
        </p:txBody>
      </p:sp>
      <p:sp>
        <p:nvSpPr>
          <p:cNvPr id="107" name="Google Shape;107;p1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8000" b="0" i="0" u="none" strike="noStrike" cap="none">
                <a:solidFill>
                  <a:schemeClr val="dk1"/>
                </a:solidFill>
                <a:latin typeface="Garamond"/>
                <a:ea typeface="Garamond"/>
                <a:cs typeface="Garamond"/>
                <a:sym typeface="Garamond"/>
              </a:rPr>
              <a:t>”</a:t>
            </a:r>
            <a:endParaRPr/>
          </a:p>
        </p:txBody>
      </p:sp>
      <p:cxnSp>
        <p:nvCxnSpPr>
          <p:cNvPr id="108" name="Google Shape;108;p1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2" name="Google Shape;112;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8" name="Google Shape;118;p1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9" name="Google Shape;119;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122" name="Google Shape;122;p1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0" b="0" i="0" u="none" strike="noStrike" cap="none">
                <a:solidFill>
                  <a:schemeClr val="dk1"/>
                </a:solidFill>
                <a:latin typeface="Garamond"/>
                <a:ea typeface="Garamond"/>
                <a:cs typeface="Garamond"/>
                <a:sym typeface="Garamond"/>
              </a:rPr>
              <a:t>“</a:t>
            </a:r>
            <a:endParaRPr/>
          </a:p>
        </p:txBody>
      </p:sp>
      <p:sp>
        <p:nvSpPr>
          <p:cNvPr id="123" name="Google Shape;123;p1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AU" sz="8000" b="0" i="0" u="none" strike="noStrike" cap="none">
                <a:solidFill>
                  <a:schemeClr val="dk1"/>
                </a:solidFill>
                <a:latin typeface="Garamond"/>
                <a:ea typeface="Garamond"/>
                <a:cs typeface="Garamond"/>
                <a:sym typeface="Garamond"/>
              </a:rPr>
              <a:t>”</a:t>
            </a:r>
            <a:endParaRPr/>
          </a:p>
        </p:txBody>
      </p:sp>
      <p:cxnSp>
        <p:nvCxnSpPr>
          <p:cNvPr id="124" name="Google Shape;124;p15"/>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16"/>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cxnSp>
        <p:nvCxnSpPr>
          <p:cNvPr id="132" name="Google Shape;132;p1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cxnSp>
        <p:nvCxnSpPr>
          <p:cNvPr id="139" name="Google Shape;139;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8"/>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3" name="Google Shape;143;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cxnSp>
        <p:nvCxnSpPr>
          <p:cNvPr id="146" name="Google Shape;146;p1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2" name="Google Shape;32;p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38" name="Google Shape;38;p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cxnSp>
        <p:nvCxnSpPr>
          <p:cNvPr id="41" name="Google Shape;41;p4"/>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cxnSp>
        <p:nvCxnSpPr>
          <p:cNvPr id="43" name="Google Shape;43;p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4" name="Google Shape;44;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6" name="Google Shape;46;p5"/>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7" name="Google Shape;47;p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3" name="Google Shape;53;p6"/>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4" name="Google Shape;54;p6"/>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5" name="Google Shape;55;p6"/>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6" name="Google Shape;56;p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cxnSp>
        <p:nvCxnSpPr>
          <p:cNvPr id="59" name="Google Shape;59;p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cxnSp>
        <p:nvCxnSpPr>
          <p:cNvPr id="65" name="Google Shape;65;p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3" name="Google Shape;73;p9"/>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4" name="Google Shape;74;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cxnSp>
        <p:nvCxnSpPr>
          <p:cNvPr id="77" name="Google Shape;77;p9"/>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Google Shape;81;p1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2" name="Google Shape;82;p1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15736" y="0"/>
            <a:ext cx="12229962" cy="6856214"/>
            <a:chOff x="-15736" y="0"/>
            <a:chExt cx="12229962" cy="6856214"/>
          </a:xfrm>
        </p:grpSpPr>
        <p:pic>
          <p:nvPicPr>
            <p:cNvPr id="7" name="Google Shape;7;p1"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1"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5400"/>
              <a:buFont typeface="Garamond"/>
              <a:buNone/>
            </a:pPr>
            <a:r>
              <a:rPr lang="en-AU"/>
              <a:t>Understanding White Balance</a:t>
            </a:r>
            <a:endParaRPr/>
          </a:p>
        </p:txBody>
      </p:sp>
      <p:sp>
        <p:nvSpPr>
          <p:cNvPr id="152" name="Google Shape;152;p19"/>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Autofit/>
          </a:bodyPr>
          <a:lstStyle/>
          <a:p>
            <a:pPr marL="179999" marR="1669045" lvl="0" indent="0" algn="l" rtl="0">
              <a:lnSpc>
                <a:spcPct val="115000"/>
              </a:lnSpc>
              <a:spcBef>
                <a:spcPts val="0"/>
              </a:spcBef>
              <a:spcAft>
                <a:spcPts val="0"/>
              </a:spcAft>
              <a:buNone/>
            </a:pPr>
            <a:r>
              <a:rPr lang="en-AU" sz="800" i="1">
                <a:solidFill>
                  <a:srgbClr val="000000"/>
                </a:solidFill>
                <a:latin typeface="Calibri"/>
                <a:ea typeface="Calibri"/>
                <a:cs typeface="Calibri"/>
                <a:sym typeface="Calibri"/>
              </a:rPr>
              <a:t>This resource is included in TATA’s COVID19 visual art resources collection with appreciation and permission from its creator, Kate Camm, of Elizabeth College Tasmania. TATA does not have ownership of the IP (Intellectual Property) contained within the resources shared on this website. TATA acknowledges the generosity of sharing practice that underpins this collaborative resource sharing space, and ask that any on-sharing of resources acknowledge the originating IP of the Arts/Education professional/s who have contributed this resource, as well as any third party content acknowledged therein</a:t>
            </a:r>
            <a:endParaRPr sz="800" i="1">
              <a:solidFill>
                <a:srgbClr val="000000"/>
              </a:solidFill>
              <a:latin typeface="Calibri"/>
              <a:ea typeface="Calibri"/>
              <a:cs typeface="Calibri"/>
              <a:sym typeface="Calibri"/>
            </a:endParaRPr>
          </a:p>
          <a:p>
            <a:pPr marL="179999" marR="1669045" lvl="0" indent="0" algn="l" rtl="0">
              <a:lnSpc>
                <a:spcPct val="115000"/>
              </a:lnSpc>
              <a:spcBef>
                <a:spcPts val="0"/>
              </a:spcBef>
              <a:spcAft>
                <a:spcPts val="0"/>
              </a:spcAft>
              <a:buNone/>
            </a:pPr>
            <a:endParaRPr sz="800" i="1">
              <a:solidFill>
                <a:srgbClr val="000000"/>
              </a:solidFill>
              <a:latin typeface="Calibri"/>
              <a:ea typeface="Calibri"/>
              <a:cs typeface="Calibri"/>
              <a:sym typeface="Calibri"/>
            </a:endParaRPr>
          </a:p>
          <a:p>
            <a:pPr marL="179999" marR="1669045" lvl="0" indent="0" algn="l" rtl="0">
              <a:lnSpc>
                <a:spcPct val="115000"/>
              </a:lnSpc>
              <a:spcBef>
                <a:spcPts val="0"/>
              </a:spcBef>
              <a:spcAft>
                <a:spcPts val="0"/>
              </a:spcAft>
              <a:buNone/>
            </a:pPr>
            <a:r>
              <a:rPr lang="en-AU" sz="800">
                <a:latin typeface="Calibri"/>
                <a:ea typeface="Calibri"/>
                <a:cs typeface="Calibri"/>
                <a:sym typeface="Calibri"/>
              </a:rPr>
              <a:t>                                                    April 10th, 2020  Courtesy of Miriam Berkery,  The Friends School, https://tata.org.au/</a:t>
            </a:r>
            <a:endParaRPr sz="800" i="1">
              <a:solidFill>
                <a:srgbClr val="000000"/>
              </a:solidFill>
              <a:latin typeface="Calibri"/>
              <a:ea typeface="Calibri"/>
              <a:cs typeface="Calibri"/>
              <a:sym typeface="Calibri"/>
            </a:endParaRPr>
          </a:p>
          <a:p>
            <a:pPr marL="0" lvl="0" indent="0" algn="l" rtl="0">
              <a:lnSpc>
                <a:spcPct val="115000"/>
              </a:lnSpc>
              <a:spcBef>
                <a:spcPts val="1200"/>
              </a:spcBef>
              <a:spcAft>
                <a:spcPts val="0"/>
              </a:spcAft>
              <a:buNone/>
            </a:pPr>
            <a:r>
              <a:rPr lang="en-AU"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ctr" rtl="0">
              <a:spcBef>
                <a:spcPts val="1200"/>
              </a:spcBef>
              <a:spcAft>
                <a:spcPts val="0"/>
              </a:spcAft>
              <a:buSzPts val="2415"/>
              <a:buNone/>
            </a:pPr>
            <a:endParaRPr/>
          </a:p>
        </p:txBody>
      </p:sp>
      <p:pic>
        <p:nvPicPr>
          <p:cNvPr id="153" name="Google Shape;153;p19"/>
          <p:cNvPicPr preferRelativeResize="0"/>
          <p:nvPr/>
        </p:nvPicPr>
        <p:blipFill>
          <a:blip r:embed="rId3">
            <a:alphaModFix/>
          </a:blip>
          <a:stretch>
            <a:fillRect/>
          </a:stretch>
        </p:blipFill>
        <p:spPr>
          <a:xfrm>
            <a:off x="8022175" y="3792649"/>
            <a:ext cx="1485900" cy="47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AU"/>
              <a:t>What is White Balance?</a:t>
            </a:r>
            <a:endParaRPr/>
          </a:p>
        </p:txBody>
      </p:sp>
      <p:sp>
        <p:nvSpPr>
          <p:cNvPr id="159" name="Google Shape;159;p2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760"/>
              <a:buChar char="•"/>
            </a:pPr>
            <a:r>
              <a:rPr lang="en-AU"/>
              <a:t>Your eye interprets colour differently to your device/camera</a:t>
            </a:r>
            <a:endParaRPr/>
          </a:p>
          <a:p>
            <a:pPr marL="285750" lvl="0" indent="-285750" algn="l" rtl="0">
              <a:spcBef>
                <a:spcPts val="1080"/>
              </a:spcBef>
              <a:spcAft>
                <a:spcPts val="0"/>
              </a:spcAft>
              <a:buSzPts val="2760"/>
              <a:buChar char="•"/>
            </a:pPr>
            <a:r>
              <a:rPr lang="en-AU"/>
              <a:t>Often you will shoot something only to get back to the classroom and pull it up on the screen to find it looks completely different</a:t>
            </a:r>
            <a:endParaRPr/>
          </a:p>
          <a:p>
            <a:pPr marL="285750" lvl="0" indent="-285750" algn="l" rtl="0">
              <a:spcBef>
                <a:spcPts val="1080"/>
              </a:spcBef>
              <a:spcAft>
                <a:spcPts val="0"/>
              </a:spcAft>
              <a:buSzPts val="2760"/>
              <a:buChar char="•"/>
            </a:pPr>
            <a:r>
              <a:rPr lang="en-AU"/>
              <a:t>In order to avoid your photos being completely different to what you see we use </a:t>
            </a:r>
            <a:r>
              <a:rPr lang="en-AU" b="1"/>
              <a:t>colour management </a:t>
            </a:r>
            <a:r>
              <a:rPr lang="en-AU"/>
              <a:t>to make them consistent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AU"/>
              <a:t>Kelvin Scale</a:t>
            </a:r>
            <a:endParaRPr/>
          </a:p>
        </p:txBody>
      </p:sp>
      <p:sp>
        <p:nvSpPr>
          <p:cNvPr id="165" name="Google Shape;165;p2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760"/>
              <a:buChar char="•"/>
            </a:pPr>
            <a:r>
              <a:rPr lang="en-AU"/>
              <a:t>All colour is essentially light. This colour has a </a:t>
            </a:r>
            <a:r>
              <a:rPr lang="en-AU" b="1"/>
              <a:t>temperature </a:t>
            </a:r>
            <a:r>
              <a:rPr lang="en-AU"/>
              <a:t>and the way we measure that temperature is by using the </a:t>
            </a:r>
            <a:r>
              <a:rPr lang="en-AU" b="1"/>
              <a:t>Kelvin Scale</a:t>
            </a:r>
            <a:endParaRPr/>
          </a:p>
          <a:p>
            <a:pPr marL="285750" lvl="0" indent="-285750" algn="l" rtl="0">
              <a:spcBef>
                <a:spcPts val="1080"/>
              </a:spcBef>
              <a:spcAft>
                <a:spcPts val="0"/>
              </a:spcAft>
              <a:buSzPts val="2760"/>
              <a:buChar char="•"/>
            </a:pPr>
            <a:r>
              <a:rPr lang="en-AU"/>
              <a:t>Warmer colours are low numbers and as the numbers climb they become cooler (imagine this to be the opposite of a thermometer)</a:t>
            </a:r>
            <a:endParaRPr/>
          </a:p>
          <a:p>
            <a:pPr marL="285750" lvl="0" indent="-110490" algn="l" rtl="0">
              <a:spcBef>
                <a:spcPts val="1080"/>
              </a:spcBef>
              <a:spcAft>
                <a:spcPts val="0"/>
              </a:spcAft>
              <a:buSzPts val="276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endParaRPr/>
          </a:p>
        </p:txBody>
      </p:sp>
      <p:pic>
        <p:nvPicPr>
          <p:cNvPr id="171" name="Google Shape;171;p22"/>
          <p:cNvPicPr preferRelativeResize="0">
            <a:picLocks noGrp="1"/>
          </p:cNvPicPr>
          <p:nvPr>
            <p:ph type="body" idx="1"/>
          </p:nvPr>
        </p:nvPicPr>
        <p:blipFill rotWithShape="1">
          <a:blip r:embed="rId3">
            <a:alphaModFix/>
          </a:blip>
          <a:srcRect/>
          <a:stretch/>
        </p:blipFill>
        <p:spPr>
          <a:xfrm>
            <a:off x="2401455" y="0"/>
            <a:ext cx="7601526" cy="69735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AU"/>
              <a:t>Auto White Balance</a:t>
            </a:r>
            <a:endParaRPr/>
          </a:p>
        </p:txBody>
      </p:sp>
      <p:sp>
        <p:nvSpPr>
          <p:cNvPr id="177" name="Google Shape;177;p2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760"/>
              <a:buChar char="•"/>
            </a:pPr>
            <a:r>
              <a:rPr lang="en-AU"/>
              <a:t>Inside your camera is a sensor that detects what colour it is detecting actually is according to the Kelvin Scale</a:t>
            </a:r>
            <a:endParaRPr/>
          </a:p>
          <a:p>
            <a:pPr marL="285750" lvl="0" indent="-285750" algn="l" rtl="0">
              <a:spcBef>
                <a:spcPts val="1080"/>
              </a:spcBef>
              <a:spcAft>
                <a:spcPts val="0"/>
              </a:spcAft>
              <a:buSzPts val="2760"/>
              <a:buChar char="•"/>
            </a:pPr>
            <a:r>
              <a:rPr lang="en-AU"/>
              <a:t>By selecting AWB (auto white balance) in your camera when shooting, this sensor will dictate to your camera how to shoot the colour</a:t>
            </a:r>
            <a:endParaRPr/>
          </a:p>
          <a:p>
            <a:pPr marL="285750" lvl="0" indent="-285750" algn="l" rtl="0">
              <a:spcBef>
                <a:spcPts val="1080"/>
              </a:spcBef>
              <a:spcAft>
                <a:spcPts val="0"/>
              </a:spcAft>
              <a:buSzPts val="2760"/>
              <a:buChar char="•"/>
            </a:pPr>
            <a:r>
              <a:rPr lang="en-AU"/>
              <a:t>This is often why your images look different on the screen- the camera is trying to correct what it is seeing. When you look at a sunset you will see lots of orange and red, your camera will try and correct this by making things more blue.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AU"/>
              <a:t>Types of Light</a:t>
            </a:r>
            <a:endParaRPr/>
          </a:p>
        </p:txBody>
      </p:sp>
      <p:sp>
        <p:nvSpPr>
          <p:cNvPr id="183" name="Google Shape;183;p2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SzPts val="2760"/>
              <a:buChar char="•"/>
            </a:pPr>
            <a:r>
              <a:rPr lang="en-AU"/>
              <a:t>Research the following types of light and put a brief description and example in your journal</a:t>
            </a:r>
            <a:endParaRPr/>
          </a:p>
          <a:p>
            <a:pPr marL="457200" lvl="0" indent="-457200" algn="l" rtl="0">
              <a:lnSpc>
                <a:spcPct val="90000"/>
              </a:lnSpc>
              <a:spcBef>
                <a:spcPts val="1080"/>
              </a:spcBef>
              <a:spcAft>
                <a:spcPts val="0"/>
              </a:spcAft>
              <a:buSzPts val="2760"/>
              <a:buFont typeface="Garamond"/>
              <a:buAutoNum type="arabicPeriod"/>
            </a:pPr>
            <a:r>
              <a:rPr lang="en-AU"/>
              <a:t>Tungsten</a:t>
            </a:r>
            <a:endParaRPr/>
          </a:p>
          <a:p>
            <a:pPr marL="457200" lvl="0" indent="-457200" algn="l" rtl="0">
              <a:lnSpc>
                <a:spcPct val="90000"/>
              </a:lnSpc>
              <a:spcBef>
                <a:spcPts val="1080"/>
              </a:spcBef>
              <a:spcAft>
                <a:spcPts val="0"/>
              </a:spcAft>
              <a:buSzPts val="2760"/>
              <a:buFont typeface="Garamond"/>
              <a:buAutoNum type="arabicPeriod"/>
            </a:pPr>
            <a:r>
              <a:rPr lang="en-AU"/>
              <a:t>Fluorescent</a:t>
            </a:r>
            <a:endParaRPr/>
          </a:p>
          <a:p>
            <a:pPr marL="457200" lvl="0" indent="-457200" algn="l" rtl="0">
              <a:lnSpc>
                <a:spcPct val="90000"/>
              </a:lnSpc>
              <a:spcBef>
                <a:spcPts val="1080"/>
              </a:spcBef>
              <a:spcAft>
                <a:spcPts val="0"/>
              </a:spcAft>
              <a:buSzPts val="2760"/>
              <a:buFont typeface="Garamond"/>
              <a:buAutoNum type="arabicPeriod"/>
            </a:pPr>
            <a:r>
              <a:rPr lang="en-AU"/>
              <a:t>Daylight</a:t>
            </a:r>
            <a:endParaRPr/>
          </a:p>
          <a:p>
            <a:pPr marL="457200" lvl="0" indent="-457200" algn="l" rtl="0">
              <a:lnSpc>
                <a:spcPct val="90000"/>
              </a:lnSpc>
              <a:spcBef>
                <a:spcPts val="1080"/>
              </a:spcBef>
              <a:spcAft>
                <a:spcPts val="0"/>
              </a:spcAft>
              <a:buSzPts val="2760"/>
              <a:buFont typeface="Garamond"/>
              <a:buAutoNum type="arabicPeriod"/>
            </a:pPr>
            <a:r>
              <a:rPr lang="en-AU"/>
              <a:t>Cloudy</a:t>
            </a:r>
            <a:endParaRPr/>
          </a:p>
          <a:p>
            <a:pPr marL="457200" lvl="0" indent="-457200" algn="l" rtl="0">
              <a:lnSpc>
                <a:spcPct val="90000"/>
              </a:lnSpc>
              <a:spcBef>
                <a:spcPts val="1080"/>
              </a:spcBef>
              <a:spcAft>
                <a:spcPts val="0"/>
              </a:spcAft>
              <a:buSzPts val="2760"/>
              <a:buFont typeface="Garamond"/>
              <a:buAutoNum type="arabicPeriod"/>
            </a:pPr>
            <a:r>
              <a:rPr lang="en-AU"/>
              <a:t>Flash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AU"/>
              <a:t>Shooting in and out of AWB</a:t>
            </a:r>
            <a:endParaRPr/>
          </a:p>
        </p:txBody>
      </p:sp>
      <p:sp>
        <p:nvSpPr>
          <p:cNvPr id="189" name="Google Shape;189;p2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760"/>
              <a:buChar char="•"/>
            </a:pPr>
            <a:r>
              <a:rPr lang="en-AU"/>
              <a:t>Experiment with turning on and off AWB in your camera</a:t>
            </a:r>
            <a:endParaRPr/>
          </a:p>
          <a:p>
            <a:pPr marL="285750" lvl="0" indent="-285750" algn="l" rtl="0">
              <a:spcBef>
                <a:spcPts val="1080"/>
              </a:spcBef>
              <a:spcAft>
                <a:spcPts val="0"/>
              </a:spcAft>
              <a:buSzPts val="2760"/>
              <a:buChar char="•"/>
            </a:pPr>
            <a:r>
              <a:rPr lang="en-AU"/>
              <a:t>Takes some shots inside and outside using a piece of white paper</a:t>
            </a:r>
            <a:endParaRPr/>
          </a:p>
          <a:p>
            <a:pPr marL="285750" lvl="0" indent="-285750" algn="l" rtl="0">
              <a:spcBef>
                <a:spcPts val="1080"/>
              </a:spcBef>
              <a:spcAft>
                <a:spcPts val="0"/>
              </a:spcAft>
              <a:buSzPts val="2760"/>
              <a:buChar char="•"/>
            </a:pPr>
            <a:r>
              <a:rPr lang="en-AU"/>
              <a:t>Put these in your journal and list what settings your camera was on for each image</a:t>
            </a:r>
            <a:endParaRPr/>
          </a:p>
          <a:p>
            <a:pPr marL="285750" lvl="0" indent="-285750" algn="l" rtl="0">
              <a:spcBef>
                <a:spcPts val="1080"/>
              </a:spcBef>
              <a:spcAft>
                <a:spcPts val="0"/>
              </a:spcAft>
              <a:buSzPts val="2760"/>
              <a:buChar char="•"/>
            </a:pPr>
            <a:r>
              <a:rPr lang="en-AU"/>
              <a:t>Then experiment with these white balance setting shooting a person or an object in interesting ways. Be sure to record what each white balance type was. </a:t>
            </a:r>
            <a:endParaRPr/>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Words>
  <Application>Microsoft Office PowerPoint</Application>
  <PresentationFormat>Widescreen</PresentationFormat>
  <Paragraphs>28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Garamond</vt:lpstr>
      <vt:lpstr>Arial</vt:lpstr>
      <vt:lpstr>Organic</vt:lpstr>
      <vt:lpstr>Understanding White Balance</vt:lpstr>
      <vt:lpstr>What is White Balance?</vt:lpstr>
      <vt:lpstr>Kelvin Scale</vt:lpstr>
      <vt:lpstr>PowerPoint Presentation</vt:lpstr>
      <vt:lpstr>Auto White Balance</vt:lpstr>
      <vt:lpstr>Types of Light</vt:lpstr>
      <vt:lpstr>Shooting in and out of AWB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White Balance</dc:title>
  <dc:creator>Abbey MacDonald</dc:creator>
  <cp:lastModifiedBy>Abbey MacDonald</cp:lastModifiedBy>
  <cp:revision>1</cp:revision>
  <dcterms:modified xsi:type="dcterms:W3CDTF">2020-04-17T13:38:17Z</dcterms:modified>
</cp:coreProperties>
</file>