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i5xTNURxUTF9f637fvoZgw0NMK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7" name="Shape 67"/>
        <p:cNvGrpSpPr/>
        <p:nvPr/>
      </p:nvGrpSpPr>
      <p:grpSpPr>
        <a:xfrm>
          <a:off x="0" y="0"/>
          <a:ext cx="0" cy="0"/>
          <a:chOff x="0" y="0"/>
          <a:chExt cx="0" cy="0"/>
        </a:xfrm>
      </p:grpSpPr>
      <p:sp>
        <p:nvSpPr>
          <p:cNvPr id="68" name="Google Shape;68;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4" name="Shape 74"/>
        <p:cNvGrpSpPr/>
        <p:nvPr/>
      </p:nvGrpSpPr>
      <p:grpSpPr>
        <a:xfrm>
          <a:off x="0" y="0"/>
          <a:ext cx="0" cy="0"/>
          <a:chOff x="0" y="0"/>
          <a:chExt cx="0" cy="0"/>
        </a:xfrm>
      </p:grpSpPr>
      <p:sp>
        <p:nvSpPr>
          <p:cNvPr id="75" name="Google Shape;75;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7" name="Google Shape;7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3" name="Shape 23"/>
        <p:cNvGrpSpPr/>
        <p:nvPr/>
      </p:nvGrpSpPr>
      <p:grpSpPr>
        <a:xfrm>
          <a:off x="0" y="0"/>
          <a:ext cx="0" cy="0"/>
          <a:chOff x="0" y="0"/>
          <a:chExt cx="0" cy="0"/>
        </a:xfrm>
      </p:grpSpPr>
      <p:sp>
        <p:nvSpPr>
          <p:cNvPr id="24" name="Google Shape;24;p1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9" name="Shape 29"/>
        <p:cNvGrpSpPr/>
        <p:nvPr/>
      </p:nvGrpSpPr>
      <p:grpSpPr>
        <a:xfrm>
          <a:off x="0" y="0"/>
          <a:ext cx="0" cy="0"/>
          <a:chOff x="0" y="0"/>
          <a:chExt cx="0" cy="0"/>
        </a:xfrm>
      </p:grpSpPr>
      <p:sp>
        <p:nvSpPr>
          <p:cNvPr id="30" name="Google Shape;3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5" name="Shape 35"/>
        <p:cNvGrpSpPr/>
        <p:nvPr/>
      </p:nvGrpSpPr>
      <p:grpSpPr>
        <a:xfrm>
          <a:off x="0" y="0"/>
          <a:ext cx="0" cy="0"/>
          <a:chOff x="0" y="0"/>
          <a:chExt cx="0" cy="0"/>
        </a:xfrm>
      </p:grpSpPr>
      <p:sp>
        <p:nvSpPr>
          <p:cNvPr id="36" name="Google Shape;36;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8" name="Google Shape;38;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9" name="Google Shape;3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2" name="Shape 42"/>
        <p:cNvGrpSpPr/>
        <p:nvPr/>
      </p:nvGrpSpPr>
      <p:grpSpPr>
        <a:xfrm>
          <a:off x="0" y="0"/>
          <a:ext cx="0" cy="0"/>
          <a:chOff x="0" y="0"/>
          <a:chExt cx="0" cy="0"/>
        </a:xfrm>
      </p:grpSpPr>
      <p:sp>
        <p:nvSpPr>
          <p:cNvPr id="43" name="Google Shape;43;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5" name="Google Shape;45;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6" name="Google Shape;4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9" name="Shape 49"/>
        <p:cNvGrpSpPr/>
        <p:nvPr/>
      </p:nvGrpSpPr>
      <p:grpSpPr>
        <a:xfrm>
          <a:off x="0" y="0"/>
          <a:ext cx="0" cy="0"/>
          <a:chOff x="0" y="0"/>
          <a:chExt cx="0" cy="0"/>
        </a:xfrm>
      </p:grpSpPr>
      <p:sp>
        <p:nvSpPr>
          <p:cNvPr id="50" name="Google Shape;5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8" name="Shape 58"/>
        <p:cNvGrpSpPr/>
        <p:nvPr/>
      </p:nvGrpSpPr>
      <p:grpSpPr>
        <a:xfrm>
          <a:off x="0" y="0"/>
          <a:ext cx="0" cy="0"/>
          <a:chOff x="0" y="0"/>
          <a:chExt cx="0" cy="0"/>
        </a:xfrm>
      </p:grpSpPr>
      <p:sp>
        <p:nvSpPr>
          <p:cNvPr id="59" name="Google Shape;59;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 name="Google Shape;7;p14"/>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 name="Google Shape;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 name="Google Shape;1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hyperlink" Target="https://tata.org.au/" TargetMode="External"/><Relationship Id="rId5" Type="http://schemas.openxmlformats.org/officeDocument/2006/relationships/hyperlink" Target="https://tata.org.au/" TargetMode="External"/><Relationship Id="rId6"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6.png"/><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9.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0.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2"/>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b="0" i="0" lang="en-US" sz="6000" u="none">
                <a:solidFill>
                  <a:srgbClr val="000000"/>
                </a:solidFill>
                <a:latin typeface="Calibri"/>
                <a:ea typeface="Calibri"/>
                <a:cs typeface="Calibri"/>
                <a:sym typeface="Calibri"/>
              </a:rPr>
              <a:t>Using Watercolours</a:t>
            </a:r>
            <a:endParaRPr/>
          </a:p>
        </p:txBody>
      </p:sp>
      <p:sp>
        <p:nvSpPr>
          <p:cNvPr id="85" name="Google Shape;85;p1"/>
          <p:cNvSpPr txBox="1"/>
          <p:nvPr>
            <p:ph idx="1" type="subTitle"/>
          </p:nvPr>
        </p:nvSpPr>
        <p:spPr>
          <a:xfrm>
            <a:off x="1163637" y="3770312"/>
            <a:ext cx="10226675" cy="1655762"/>
          </a:xfrm>
          <a:prstGeom prst="rect">
            <a:avLst/>
          </a:prstGeom>
          <a:noFill/>
          <a:ln>
            <a:noFill/>
          </a:ln>
        </p:spPr>
        <p:txBody>
          <a:bodyPr anchorCtr="0" anchor="t" bIns="45700" lIns="91425" spcFirstLastPara="1" rIns="91425" wrap="square" tIns="45700">
            <a:normAutofit/>
          </a:bodyPr>
          <a:lstStyle/>
          <a:p>
            <a:pPr indent="0" lvl="0" marL="269875" rtl="0" algn="l">
              <a:lnSpc>
                <a:spcPct val="115000"/>
              </a:lnSpc>
              <a:spcBef>
                <a:spcPts val="0"/>
              </a:spcBef>
              <a:spcAft>
                <a:spcPts val="0"/>
              </a:spcAft>
              <a:buSzPts val="2400"/>
              <a:buNone/>
            </a:pPr>
            <a:r>
              <a:t/>
            </a:r>
            <a:endParaRPr b="0" i="1" sz="800" u="none">
              <a:solidFill>
                <a:srgbClr val="000000"/>
              </a:solidFill>
              <a:latin typeface="Calibri"/>
              <a:ea typeface="Calibri"/>
              <a:cs typeface="Calibri"/>
              <a:sym typeface="Calibri"/>
            </a:endParaRPr>
          </a:p>
          <a:p>
            <a:pPr indent="0" lvl="0" marL="269875" rtl="0" algn="l">
              <a:lnSpc>
                <a:spcPct val="115000"/>
              </a:lnSpc>
              <a:spcBef>
                <a:spcPts val="0"/>
              </a:spcBef>
              <a:spcAft>
                <a:spcPts val="0"/>
              </a:spcAft>
              <a:buSzPts val="2400"/>
              <a:buNone/>
            </a:pPr>
            <a:r>
              <a:t/>
            </a:r>
            <a:endParaRPr b="0" i="1" sz="800" u="none">
              <a:solidFill>
                <a:srgbClr val="000000"/>
              </a:solidFill>
              <a:latin typeface="Calibri"/>
              <a:ea typeface="Calibri"/>
              <a:cs typeface="Calibri"/>
              <a:sym typeface="Calibri"/>
            </a:endParaRPr>
          </a:p>
          <a:p>
            <a:pPr indent="0" lvl="0" marL="269875" rtl="0" algn="l">
              <a:lnSpc>
                <a:spcPct val="115000"/>
              </a:lnSpc>
              <a:spcBef>
                <a:spcPts val="0"/>
              </a:spcBef>
              <a:spcAft>
                <a:spcPts val="0"/>
              </a:spcAft>
              <a:buSzPts val="2400"/>
              <a:buNone/>
            </a:pPr>
            <a:r>
              <a:t/>
            </a:r>
            <a:endParaRPr b="0" i="1" sz="800" u="none">
              <a:solidFill>
                <a:srgbClr val="000000"/>
              </a:solidFill>
              <a:latin typeface="Calibri"/>
              <a:ea typeface="Calibri"/>
              <a:cs typeface="Calibri"/>
              <a:sym typeface="Calibri"/>
            </a:endParaRPr>
          </a:p>
          <a:p>
            <a:pPr indent="0" lvl="0" marL="269875" rtl="0" algn="l">
              <a:lnSpc>
                <a:spcPct val="115000"/>
              </a:lnSpc>
              <a:spcBef>
                <a:spcPts val="0"/>
              </a:spcBef>
              <a:spcAft>
                <a:spcPts val="0"/>
              </a:spcAft>
              <a:buSzPts val="2400"/>
              <a:buNone/>
            </a:pPr>
            <a:r>
              <a:t/>
            </a:r>
            <a:endParaRPr b="0" i="1" sz="800" u="none">
              <a:solidFill>
                <a:srgbClr val="000000"/>
              </a:solidFill>
              <a:latin typeface="Calibri"/>
              <a:ea typeface="Calibri"/>
              <a:cs typeface="Calibri"/>
              <a:sym typeface="Calibri"/>
            </a:endParaRPr>
          </a:p>
          <a:p>
            <a:pPr indent="0" lvl="0" marL="269875" rtl="0" algn="l">
              <a:lnSpc>
                <a:spcPct val="115000"/>
              </a:lnSpc>
              <a:spcBef>
                <a:spcPts val="0"/>
              </a:spcBef>
              <a:spcAft>
                <a:spcPts val="0"/>
              </a:spcAft>
              <a:buSzPts val="2400"/>
              <a:buNone/>
            </a:pPr>
            <a:r>
              <a:t/>
            </a:r>
            <a:endParaRPr b="0" i="1" sz="800" u="none">
              <a:solidFill>
                <a:srgbClr val="000000"/>
              </a:solidFill>
              <a:latin typeface="Calibri"/>
              <a:ea typeface="Calibri"/>
              <a:cs typeface="Calibri"/>
              <a:sym typeface="Calibri"/>
            </a:endParaRPr>
          </a:p>
          <a:p>
            <a:pPr indent="0" lvl="0" marL="269875" rtl="0" algn="l">
              <a:lnSpc>
                <a:spcPct val="115000"/>
              </a:lnSpc>
              <a:spcBef>
                <a:spcPts val="0"/>
              </a:spcBef>
              <a:spcAft>
                <a:spcPts val="0"/>
              </a:spcAft>
              <a:buSzPts val="2400"/>
              <a:buNone/>
            </a:pPr>
            <a:r>
              <a:t/>
            </a:r>
            <a:endParaRPr b="0" i="1" sz="800" u="none">
              <a:solidFill>
                <a:srgbClr val="000000"/>
              </a:solidFill>
              <a:latin typeface="Calibri"/>
              <a:ea typeface="Calibri"/>
              <a:cs typeface="Calibri"/>
              <a:sym typeface="Calibri"/>
            </a:endParaRPr>
          </a:p>
          <a:p>
            <a:pPr indent="0" lvl="0" marL="269875" rtl="0" algn="l">
              <a:lnSpc>
                <a:spcPct val="115000"/>
              </a:lnSpc>
              <a:spcBef>
                <a:spcPts val="0"/>
              </a:spcBef>
              <a:spcAft>
                <a:spcPts val="0"/>
              </a:spcAft>
              <a:buSzPts val="2400"/>
              <a:buNone/>
            </a:pPr>
            <a:r>
              <a:t/>
            </a:r>
            <a:endParaRPr b="0" i="1" sz="800" u="none">
              <a:solidFill>
                <a:srgbClr val="000000"/>
              </a:solidFill>
              <a:latin typeface="Calibri"/>
              <a:ea typeface="Calibri"/>
              <a:cs typeface="Calibri"/>
              <a:sym typeface="Calibri"/>
            </a:endParaRPr>
          </a:p>
          <a:p>
            <a:pPr indent="0" lvl="0" marL="269875" rtl="0" algn="l">
              <a:lnSpc>
                <a:spcPct val="115000"/>
              </a:lnSpc>
              <a:spcBef>
                <a:spcPts val="0"/>
              </a:spcBef>
              <a:spcAft>
                <a:spcPts val="0"/>
              </a:spcAft>
              <a:buSzPts val="2400"/>
              <a:buNone/>
            </a:pPr>
            <a:r>
              <a:t/>
            </a:r>
            <a:endParaRPr b="0" i="1" sz="800" u="none">
              <a:solidFill>
                <a:srgbClr val="000000"/>
              </a:solidFill>
              <a:latin typeface="Calibri"/>
              <a:ea typeface="Calibri"/>
              <a:cs typeface="Calibri"/>
              <a:sym typeface="Calibri"/>
            </a:endParaRPr>
          </a:p>
          <a:p>
            <a:pPr indent="0" lvl="0" marL="269875" rtl="0" algn="l">
              <a:lnSpc>
                <a:spcPct val="115000"/>
              </a:lnSpc>
              <a:spcBef>
                <a:spcPts val="0"/>
              </a:spcBef>
              <a:spcAft>
                <a:spcPts val="0"/>
              </a:spcAft>
              <a:buSzPts val="2400"/>
              <a:buNone/>
            </a:pPr>
            <a:r>
              <a:t/>
            </a:r>
            <a:endParaRPr b="0" i="1" sz="800" u="none">
              <a:solidFill>
                <a:srgbClr val="000000"/>
              </a:solidFill>
              <a:latin typeface="Calibri"/>
              <a:ea typeface="Calibri"/>
              <a:cs typeface="Calibri"/>
              <a:sym typeface="Calibri"/>
            </a:endParaRPr>
          </a:p>
          <a:p>
            <a:pPr indent="0" lvl="0" marL="269875" rtl="0" algn="l">
              <a:lnSpc>
                <a:spcPct val="115000"/>
              </a:lnSpc>
              <a:spcBef>
                <a:spcPts val="0"/>
              </a:spcBef>
              <a:spcAft>
                <a:spcPts val="0"/>
              </a:spcAft>
              <a:buSzPts val="2400"/>
              <a:buNone/>
            </a:pPr>
            <a:r>
              <a:t/>
            </a:r>
            <a:endParaRPr b="0" i="1" sz="800" u="none">
              <a:solidFill>
                <a:srgbClr val="000000"/>
              </a:solidFill>
              <a:latin typeface="Calibri"/>
              <a:ea typeface="Calibri"/>
              <a:cs typeface="Calibri"/>
              <a:sym typeface="Calibri"/>
            </a:endParaRPr>
          </a:p>
          <a:p>
            <a:pPr indent="0" lvl="0" marL="269875" rtl="0" algn="l">
              <a:lnSpc>
                <a:spcPct val="115000"/>
              </a:lnSpc>
              <a:spcBef>
                <a:spcPts val="0"/>
              </a:spcBef>
              <a:spcAft>
                <a:spcPts val="0"/>
              </a:spcAft>
              <a:buSzPts val="2400"/>
              <a:buNone/>
            </a:pPr>
            <a:r>
              <a:t/>
            </a:r>
            <a:endParaRPr b="0" i="1" sz="800" u="none">
              <a:solidFill>
                <a:srgbClr val="000000"/>
              </a:solidFill>
              <a:latin typeface="Calibri"/>
              <a:ea typeface="Calibri"/>
              <a:cs typeface="Calibri"/>
              <a:sym typeface="Calibri"/>
            </a:endParaRPr>
          </a:p>
          <a:p>
            <a:pPr indent="0" lvl="0" marL="269875" rtl="0" algn="l">
              <a:lnSpc>
                <a:spcPct val="115000"/>
              </a:lnSpc>
              <a:spcBef>
                <a:spcPts val="0"/>
              </a:spcBef>
              <a:spcAft>
                <a:spcPts val="0"/>
              </a:spcAft>
              <a:buSzPts val="2400"/>
              <a:buNone/>
            </a:pPr>
            <a:r>
              <a:t/>
            </a:r>
            <a:endParaRPr b="0" i="1" sz="800" u="none">
              <a:solidFill>
                <a:srgbClr val="000000"/>
              </a:solidFill>
              <a:latin typeface="Calibri"/>
              <a:ea typeface="Calibri"/>
              <a:cs typeface="Calibri"/>
              <a:sym typeface="Calibri"/>
            </a:endParaRPr>
          </a:p>
          <a:p>
            <a:pPr indent="0" lvl="0" marL="269875" rtl="0" algn="l">
              <a:lnSpc>
                <a:spcPct val="115000"/>
              </a:lnSpc>
              <a:spcBef>
                <a:spcPts val="0"/>
              </a:spcBef>
              <a:spcAft>
                <a:spcPts val="0"/>
              </a:spcAft>
              <a:buSzPts val="2400"/>
              <a:buNone/>
            </a:pPr>
            <a:r>
              <a:rPr b="0" i="1" lang="en-US" sz="800" u="none">
                <a:solidFill>
                  <a:srgbClr val="000000"/>
                </a:solidFill>
                <a:latin typeface="Calibri"/>
                <a:ea typeface="Calibri"/>
                <a:cs typeface="Calibri"/>
                <a:sym typeface="Calibri"/>
              </a:rPr>
              <a:t>This resource is included in TATA’s COVID19 visual art resources collection with appreciation and permission from its creator, </a:t>
            </a:r>
            <a:r>
              <a:rPr i="1" lang="en-US" sz="800">
                <a:latin typeface="Calibri"/>
                <a:ea typeface="Calibri"/>
                <a:cs typeface="Calibri"/>
                <a:sym typeface="Calibri"/>
              </a:rPr>
              <a:t>Kate Camm, from Elizabeth College,</a:t>
            </a:r>
            <a:r>
              <a:rPr b="0" i="1" lang="en-US" sz="800" u="none">
                <a:solidFill>
                  <a:srgbClr val="000000"/>
                </a:solidFill>
                <a:latin typeface="Calibri"/>
                <a:ea typeface="Calibri"/>
                <a:cs typeface="Calibri"/>
                <a:sym typeface="Calibri"/>
              </a:rPr>
              <a:t>, Tasmania. TATA does not have ownership of the IP (Intellectual Property) contained within the resources shared on this website. TATA acknowledges the generosity of sharing practice that underpins this collaborative resource sharing space, and ask that any on-sharing of resources acknowledge the originating IP of the Arts/Education professional/s who have contributed this resource, as well as any third party content acknowledged therein</a:t>
            </a:r>
            <a:endParaRPr b="0" i="0" sz="800" u="none">
              <a:solidFill>
                <a:srgbClr val="000000"/>
              </a:solidFill>
              <a:latin typeface="Arial"/>
              <a:ea typeface="Arial"/>
              <a:cs typeface="Arial"/>
              <a:sym typeface="Arial"/>
            </a:endParaRPr>
          </a:p>
          <a:p>
            <a:pPr indent="0" lvl="0" marL="269875" rtl="0" algn="l">
              <a:lnSpc>
                <a:spcPct val="115000"/>
              </a:lnSpc>
              <a:spcBef>
                <a:spcPts val="1200"/>
              </a:spcBef>
              <a:spcAft>
                <a:spcPts val="0"/>
              </a:spcAft>
              <a:buSzPts val="2400"/>
              <a:buNone/>
            </a:pPr>
            <a:r>
              <a:rPr b="0" i="0" lang="en-US" sz="800" u="none">
                <a:solidFill>
                  <a:srgbClr val="000000"/>
                </a:solidFill>
                <a:latin typeface="Arial"/>
                <a:ea typeface="Arial"/>
                <a:cs typeface="Arial"/>
                <a:sym typeface="Arial"/>
              </a:rPr>
              <a:t>April 10th, 2020  Courtesy of Kate Camm,  Elizabeth College,</a:t>
            </a:r>
            <a:r>
              <a:rPr b="0" i="0" lang="en-US" sz="800" u="sng">
                <a:solidFill>
                  <a:srgbClr val="000000"/>
                </a:solidFill>
                <a:hlinkClick r:id="rId4"/>
              </a:rPr>
              <a:t> </a:t>
            </a:r>
            <a:r>
              <a:rPr b="0" i="0" lang="en-US" sz="800" u="sng">
                <a:solidFill>
                  <a:schemeClr val="hlink"/>
                </a:solidFill>
                <a:hlinkClick r:id="rId5"/>
              </a:rPr>
              <a:t>https://tata.org.au/</a:t>
            </a:r>
            <a:r>
              <a:rPr b="0" i="0" lang="en-US" sz="800" u="none">
                <a:solidFill>
                  <a:srgbClr val="000000"/>
                </a:solidFill>
                <a:latin typeface="Arial"/>
                <a:ea typeface="Arial"/>
                <a:cs typeface="Arial"/>
                <a:sym typeface="Arial"/>
              </a:rPr>
              <a:t>                                                            </a:t>
            </a:r>
            <a:endParaRPr/>
          </a:p>
          <a:p>
            <a:pPr indent="0" lvl="0" marL="0" rtl="0" algn="ctr">
              <a:lnSpc>
                <a:spcPct val="90000"/>
              </a:lnSpc>
              <a:spcBef>
                <a:spcPts val="1000"/>
              </a:spcBef>
              <a:spcAft>
                <a:spcPts val="0"/>
              </a:spcAft>
              <a:buClr>
                <a:schemeClr val="dk1"/>
              </a:buClr>
              <a:buSzPts val="2400"/>
              <a:buNone/>
            </a:pPr>
            <a:r>
              <a:t/>
            </a:r>
            <a:endParaRPr b="0" i="0" sz="800" u="none">
              <a:solidFill>
                <a:srgbClr val="000000"/>
              </a:solidFill>
              <a:latin typeface="Arial"/>
              <a:ea typeface="Arial"/>
              <a:cs typeface="Arial"/>
              <a:sym typeface="Arial"/>
            </a:endParaRPr>
          </a:p>
        </p:txBody>
      </p:sp>
      <p:pic>
        <p:nvPicPr>
          <p:cNvPr id="86" name="Google Shape;86;p1"/>
          <p:cNvPicPr preferRelativeResize="0"/>
          <p:nvPr/>
        </p:nvPicPr>
        <p:blipFill rotWithShape="1">
          <a:blip r:embed="rId6">
            <a:alphaModFix/>
          </a:blip>
          <a:srcRect b="0" l="0" r="0" t="0"/>
          <a:stretch/>
        </p:blipFill>
        <p:spPr>
          <a:xfrm>
            <a:off x="8848725" y="5684837"/>
            <a:ext cx="1571625" cy="504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10"/>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0" i="0" lang="en-US" sz="4400" u="none">
                <a:solidFill>
                  <a:srgbClr val="000000"/>
                </a:solidFill>
                <a:latin typeface="Calibri"/>
                <a:ea typeface="Calibri"/>
                <a:cs typeface="Calibri"/>
                <a:sym typeface="Calibri"/>
              </a:rPr>
              <a:t>Feathering</a:t>
            </a:r>
            <a:endParaRPr/>
          </a:p>
        </p:txBody>
      </p:sp>
      <p:pic>
        <p:nvPicPr>
          <p:cNvPr id="158" name="Google Shape;158;p10"/>
          <p:cNvPicPr preferRelativeResize="0"/>
          <p:nvPr>
            <p:ph idx="1" type="body"/>
          </p:nvPr>
        </p:nvPicPr>
        <p:blipFill rotWithShape="1">
          <a:blip r:embed="rId4">
            <a:alphaModFix/>
          </a:blip>
          <a:srcRect b="0" l="0" r="0" t="0"/>
          <a:stretch/>
        </p:blipFill>
        <p:spPr>
          <a:xfrm>
            <a:off x="5402262" y="1690687"/>
            <a:ext cx="6172200" cy="4333875"/>
          </a:xfrm>
          <a:prstGeom prst="rect">
            <a:avLst/>
          </a:prstGeom>
          <a:noFill/>
          <a:ln>
            <a:noFill/>
          </a:ln>
        </p:spPr>
      </p:pic>
      <p:sp>
        <p:nvSpPr>
          <p:cNvPr id="159" name="Google Shape;159;p10"/>
          <p:cNvSpPr txBox="1"/>
          <p:nvPr/>
        </p:nvSpPr>
        <p:spPr>
          <a:xfrm>
            <a:off x="1182687" y="1792287"/>
            <a:ext cx="3906837" cy="181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Onto a dry surface with a wet brush and slight paint use a wider brush to make feathering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3" name="Shape 163"/>
        <p:cNvGrpSpPr/>
        <p:nvPr/>
      </p:nvGrpSpPr>
      <p:grpSpPr>
        <a:xfrm>
          <a:off x="0" y="0"/>
          <a:ext cx="0" cy="0"/>
          <a:chOff x="0" y="0"/>
          <a:chExt cx="0" cy="0"/>
        </a:xfrm>
      </p:grpSpPr>
      <p:sp>
        <p:nvSpPr>
          <p:cNvPr id="164" name="Google Shape;164;p11"/>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0" i="0" lang="en-US" sz="4400" u="none">
                <a:solidFill>
                  <a:srgbClr val="000000"/>
                </a:solidFill>
                <a:latin typeface="Calibri"/>
                <a:ea typeface="Calibri"/>
                <a:cs typeface="Calibri"/>
                <a:sym typeface="Calibri"/>
              </a:rPr>
              <a:t>Splattering</a:t>
            </a:r>
            <a:endParaRPr/>
          </a:p>
        </p:txBody>
      </p:sp>
      <p:sp>
        <p:nvSpPr>
          <p:cNvPr id="165" name="Google Shape;165;p11"/>
          <p:cNvSpPr txBox="1"/>
          <p:nvPr>
            <p:ph idx="1" type="body"/>
          </p:nvPr>
        </p:nvSpPr>
        <p:spPr>
          <a:xfrm>
            <a:off x="838200" y="1825625"/>
            <a:ext cx="4481512" cy="435133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300"/>
              <a:buFont typeface="Arial"/>
              <a:buChar char="•"/>
            </a:pPr>
            <a:r>
              <a:rPr b="0" i="0" lang="en-US" sz="2800" u="none">
                <a:solidFill>
                  <a:srgbClr val="000000"/>
                </a:solidFill>
                <a:latin typeface="Calibri"/>
                <a:ea typeface="Calibri"/>
                <a:cs typeface="Calibri"/>
                <a:sym typeface="Calibri"/>
              </a:rPr>
              <a:t>Tap- </a:t>
            </a:r>
            <a:r>
              <a:rPr b="0" i="0" lang="en-US" sz="2400" u="none">
                <a:solidFill>
                  <a:srgbClr val="000000"/>
                </a:solidFill>
                <a:latin typeface="Calibri"/>
                <a:ea typeface="Calibri"/>
                <a:cs typeface="Calibri"/>
                <a:sym typeface="Calibri"/>
              </a:rPr>
              <a:t>hit your brush against one of your fingers towards your page </a:t>
            </a:r>
            <a:endParaRPr b="0" i="0" sz="2800" u="none">
              <a:solidFill>
                <a:srgbClr val="000000"/>
              </a:solidFill>
              <a:latin typeface="Calibri"/>
              <a:ea typeface="Calibri"/>
              <a:cs typeface="Calibri"/>
              <a:sym typeface="Calibri"/>
            </a:endParaRPr>
          </a:p>
          <a:p>
            <a:pPr indent="-228600" lvl="0" marL="228600" rtl="0" algn="l">
              <a:lnSpc>
                <a:spcPct val="90000"/>
              </a:lnSpc>
              <a:spcBef>
                <a:spcPts val="1000"/>
              </a:spcBef>
              <a:spcAft>
                <a:spcPts val="0"/>
              </a:spcAft>
              <a:buSzPts val="1800"/>
              <a:buNone/>
            </a:pPr>
            <a:r>
              <a:t/>
            </a:r>
            <a:endParaRPr b="0" i="0" sz="2400" u="none">
              <a:solidFill>
                <a:srgbClr val="000000"/>
              </a:solidFill>
              <a:latin typeface="Calibri"/>
              <a:ea typeface="Calibri"/>
              <a:cs typeface="Calibri"/>
              <a:sym typeface="Calibri"/>
            </a:endParaRPr>
          </a:p>
          <a:p>
            <a:pPr indent="-228600" lvl="0" marL="228600" rtl="0" algn="l">
              <a:lnSpc>
                <a:spcPct val="90000"/>
              </a:lnSpc>
              <a:spcBef>
                <a:spcPts val="1000"/>
              </a:spcBef>
              <a:spcAft>
                <a:spcPts val="0"/>
              </a:spcAft>
              <a:buClr>
                <a:srgbClr val="000000"/>
              </a:buClr>
              <a:buSzPts val="300"/>
              <a:buFont typeface="Arial"/>
              <a:buChar char="•"/>
            </a:pPr>
            <a:r>
              <a:rPr b="0" i="0" lang="en-US" sz="2800" u="none">
                <a:solidFill>
                  <a:srgbClr val="000000"/>
                </a:solidFill>
                <a:latin typeface="Calibri"/>
                <a:ea typeface="Calibri"/>
                <a:cs typeface="Calibri"/>
                <a:sym typeface="Calibri"/>
              </a:rPr>
              <a:t>Flick- </a:t>
            </a:r>
            <a:r>
              <a:rPr b="0" i="0" lang="en-US" sz="2400" u="none">
                <a:solidFill>
                  <a:srgbClr val="000000"/>
                </a:solidFill>
                <a:latin typeface="Calibri"/>
                <a:ea typeface="Calibri"/>
                <a:cs typeface="Calibri"/>
                <a:sym typeface="Calibri"/>
              </a:rPr>
              <a:t>use your finger to flick the bristles of your brush towards your page</a:t>
            </a:r>
            <a:endParaRPr/>
          </a:p>
        </p:txBody>
      </p:sp>
      <p:pic>
        <p:nvPicPr>
          <p:cNvPr id="166" name="Google Shape;166;p11"/>
          <p:cNvPicPr preferRelativeResize="0"/>
          <p:nvPr/>
        </p:nvPicPr>
        <p:blipFill rotWithShape="1">
          <a:blip r:embed="rId4">
            <a:alphaModFix/>
          </a:blip>
          <a:srcRect b="0" l="0" r="0" t="0"/>
          <a:stretch/>
        </p:blipFill>
        <p:spPr>
          <a:xfrm>
            <a:off x="6391275" y="1690687"/>
            <a:ext cx="5416550" cy="49164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p12"/>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0" i="0" lang="en-US" sz="4400" u="none">
                <a:solidFill>
                  <a:srgbClr val="000000"/>
                </a:solidFill>
                <a:latin typeface="Calibri"/>
                <a:ea typeface="Calibri"/>
                <a:cs typeface="Calibri"/>
                <a:sym typeface="Calibri"/>
              </a:rPr>
              <a:t>Salt lifting</a:t>
            </a:r>
            <a:endParaRPr/>
          </a:p>
        </p:txBody>
      </p:sp>
      <p:pic>
        <p:nvPicPr>
          <p:cNvPr id="172" name="Google Shape;172;p12"/>
          <p:cNvPicPr preferRelativeResize="0"/>
          <p:nvPr>
            <p:ph idx="1" type="body"/>
          </p:nvPr>
        </p:nvPicPr>
        <p:blipFill rotWithShape="1">
          <a:blip r:embed="rId4">
            <a:alphaModFix/>
          </a:blip>
          <a:srcRect b="0" l="0" r="0" t="0"/>
          <a:stretch/>
        </p:blipFill>
        <p:spPr>
          <a:xfrm>
            <a:off x="5908675" y="1936750"/>
            <a:ext cx="5084762" cy="4351337"/>
          </a:xfrm>
          <a:prstGeom prst="rect">
            <a:avLst/>
          </a:prstGeom>
          <a:noFill/>
          <a:ln>
            <a:noFill/>
          </a:ln>
        </p:spPr>
      </p:pic>
      <p:sp>
        <p:nvSpPr>
          <p:cNvPr id="173" name="Google Shape;173;p12"/>
          <p:cNvSpPr txBox="1"/>
          <p:nvPr/>
        </p:nvSpPr>
        <p:spPr>
          <a:xfrm>
            <a:off x="1570037" y="1936750"/>
            <a:ext cx="3943350" cy="2678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Paint a section onto your page. Put some salt onto this section. Wait a few minutes and see the salt suck the paint and water up leaving an interesting pattern.  Thicker salt works best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7" name="Shape 177"/>
        <p:cNvGrpSpPr/>
        <p:nvPr/>
      </p:nvGrpSpPr>
      <p:grpSpPr>
        <a:xfrm>
          <a:off x="0" y="0"/>
          <a:ext cx="0" cy="0"/>
          <a:chOff x="0" y="0"/>
          <a:chExt cx="0" cy="0"/>
        </a:xfrm>
      </p:grpSpPr>
      <p:sp>
        <p:nvSpPr>
          <p:cNvPr id="178" name="Google Shape;178;p13"/>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0" i="0" lang="en-US" sz="4400" u="none">
                <a:solidFill>
                  <a:srgbClr val="000000"/>
                </a:solidFill>
                <a:latin typeface="Calibri"/>
                <a:ea typeface="Calibri"/>
                <a:cs typeface="Calibri"/>
                <a:sym typeface="Calibri"/>
              </a:rPr>
              <a:t>Create an A4 painting </a:t>
            </a:r>
            <a:endParaRPr/>
          </a:p>
        </p:txBody>
      </p:sp>
      <p:sp>
        <p:nvSpPr>
          <p:cNvPr id="179" name="Google Shape;179;p13"/>
          <p:cNvSpPr txBox="1"/>
          <p:nvPr>
            <p:ph idx="1" type="body"/>
          </p:nvPr>
        </p:nvSpPr>
        <p:spPr>
          <a:xfrm>
            <a:off x="838200" y="1825625"/>
            <a:ext cx="6904037" cy="435133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300"/>
              <a:buFont typeface="Arial"/>
              <a:buChar char="•"/>
            </a:pPr>
            <a:r>
              <a:rPr b="0" i="0" lang="en-US" sz="2500" u="none">
                <a:solidFill>
                  <a:srgbClr val="000000"/>
                </a:solidFill>
                <a:latin typeface="Calibri"/>
                <a:ea typeface="Calibri"/>
                <a:cs typeface="Calibri"/>
                <a:sym typeface="Calibri"/>
              </a:rPr>
              <a:t>Now make an arrangement of fruit and vegetables or other natural materials (flowers, plants, leaves etc). Use the techniques you’ve just learnt to paint the arrangement.</a:t>
            </a:r>
            <a:endParaRPr b="0" i="0" sz="2800" u="none">
              <a:solidFill>
                <a:srgbClr val="000000"/>
              </a:solidFill>
              <a:latin typeface="Calibri"/>
              <a:ea typeface="Calibri"/>
              <a:cs typeface="Calibri"/>
              <a:sym typeface="Calibri"/>
            </a:endParaRPr>
          </a:p>
          <a:p>
            <a:pPr indent="-228600" lvl="0" marL="228600" rtl="0" algn="l">
              <a:lnSpc>
                <a:spcPct val="90000"/>
              </a:lnSpc>
              <a:spcBef>
                <a:spcPts val="1000"/>
              </a:spcBef>
              <a:spcAft>
                <a:spcPts val="0"/>
              </a:spcAft>
              <a:buSzPts val="1800"/>
              <a:buNone/>
            </a:pPr>
            <a:r>
              <a:t/>
            </a:r>
            <a:endParaRPr b="0" i="0" sz="2500" u="none">
              <a:solidFill>
                <a:srgbClr val="000000"/>
              </a:solidFill>
              <a:latin typeface="Calibri"/>
              <a:ea typeface="Calibri"/>
              <a:cs typeface="Calibri"/>
              <a:sym typeface="Calibri"/>
            </a:endParaRPr>
          </a:p>
          <a:p>
            <a:pPr indent="-228600" lvl="0" marL="228600" rtl="0" algn="l">
              <a:lnSpc>
                <a:spcPct val="90000"/>
              </a:lnSpc>
              <a:spcBef>
                <a:spcPts val="1000"/>
              </a:spcBef>
              <a:spcAft>
                <a:spcPts val="0"/>
              </a:spcAft>
              <a:buClr>
                <a:srgbClr val="000000"/>
              </a:buClr>
              <a:buSzPts val="300"/>
              <a:buFont typeface="Arial"/>
              <a:buChar char="•"/>
            </a:pPr>
            <a:r>
              <a:rPr b="0" i="0" lang="en-US" sz="2500" u="none">
                <a:solidFill>
                  <a:srgbClr val="000000"/>
                </a:solidFill>
                <a:latin typeface="Calibri"/>
                <a:ea typeface="Calibri"/>
                <a:cs typeface="Calibri"/>
                <a:sym typeface="Calibri"/>
              </a:rPr>
              <a:t>Don’t forget to put the lightest colours down first and build up to the darker colours. </a:t>
            </a:r>
            <a:endParaRPr b="0" i="0" sz="2800" u="none">
              <a:solidFill>
                <a:srgbClr val="000000"/>
              </a:solidFill>
              <a:latin typeface="Calibri"/>
              <a:ea typeface="Calibri"/>
              <a:cs typeface="Calibri"/>
              <a:sym typeface="Calibri"/>
            </a:endParaRPr>
          </a:p>
          <a:p>
            <a:pPr indent="-228600" lvl="0" marL="228600" rtl="0" algn="l">
              <a:lnSpc>
                <a:spcPct val="90000"/>
              </a:lnSpc>
              <a:spcBef>
                <a:spcPts val="1000"/>
              </a:spcBef>
              <a:spcAft>
                <a:spcPts val="0"/>
              </a:spcAft>
              <a:buSzPts val="1800"/>
              <a:buNone/>
            </a:pPr>
            <a:r>
              <a:t/>
            </a:r>
            <a:endParaRPr b="0" i="0" sz="2500" u="none">
              <a:solidFill>
                <a:srgbClr val="000000"/>
              </a:solidFill>
              <a:latin typeface="Calibri"/>
              <a:ea typeface="Calibri"/>
              <a:cs typeface="Calibri"/>
              <a:sym typeface="Calibri"/>
            </a:endParaRPr>
          </a:p>
          <a:p>
            <a:pPr indent="-228600" lvl="0" marL="228600" rtl="0" algn="l">
              <a:lnSpc>
                <a:spcPct val="90000"/>
              </a:lnSpc>
              <a:spcBef>
                <a:spcPts val="1000"/>
              </a:spcBef>
              <a:spcAft>
                <a:spcPts val="0"/>
              </a:spcAft>
              <a:buClr>
                <a:srgbClr val="000000"/>
              </a:buClr>
              <a:buSzPts val="300"/>
              <a:buFont typeface="Arial"/>
              <a:buChar char="•"/>
            </a:pPr>
            <a:r>
              <a:rPr b="0" i="0" lang="en-US" sz="2500" u="none">
                <a:solidFill>
                  <a:srgbClr val="000000"/>
                </a:solidFill>
                <a:latin typeface="Calibri"/>
                <a:ea typeface="Calibri"/>
                <a:cs typeface="Calibri"/>
                <a:sym typeface="Calibri"/>
              </a:rPr>
              <a:t>Make sure you put the shadows cast by your objects in too </a:t>
            </a:r>
            <a:endParaRPr/>
          </a:p>
        </p:txBody>
      </p:sp>
      <p:pic>
        <p:nvPicPr>
          <p:cNvPr id="180" name="Google Shape;180;p13"/>
          <p:cNvPicPr preferRelativeResize="0"/>
          <p:nvPr/>
        </p:nvPicPr>
        <p:blipFill rotWithShape="1">
          <a:blip r:embed="rId4">
            <a:alphaModFix/>
          </a:blip>
          <a:srcRect b="0" l="0" r="0" t="0"/>
          <a:stretch/>
        </p:blipFill>
        <p:spPr>
          <a:xfrm>
            <a:off x="7413625" y="1825625"/>
            <a:ext cx="4619625" cy="3762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2"/>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0" i="0" lang="en-US" sz="4400" u="none">
                <a:solidFill>
                  <a:srgbClr val="000000"/>
                </a:solidFill>
                <a:latin typeface="Calibri"/>
                <a:ea typeface="Calibri"/>
                <a:cs typeface="Calibri"/>
                <a:sym typeface="Calibri"/>
              </a:rPr>
              <a:t>Rule your page into 12 even sections </a:t>
            </a:r>
            <a:endParaRPr/>
          </a:p>
        </p:txBody>
      </p:sp>
      <p:sp>
        <p:nvSpPr>
          <p:cNvPr id="92" name="Google Shape;92;p2"/>
          <p:cNvSpPr txBox="1"/>
          <p:nvPr>
            <p:ph idx="1" type="body"/>
          </p:nvPr>
        </p:nvSpPr>
        <p:spPr>
          <a:xfrm>
            <a:off x="838200" y="1825625"/>
            <a:ext cx="4881562" cy="4351337"/>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0000"/>
              </a:buClr>
              <a:buSzPts val="300"/>
              <a:buFont typeface="Arial"/>
              <a:buChar char="•"/>
            </a:pPr>
            <a:r>
              <a:rPr b="0" i="0" lang="en-US" sz="2800" u="none">
                <a:solidFill>
                  <a:srgbClr val="000000"/>
                </a:solidFill>
                <a:latin typeface="Calibri"/>
                <a:ea typeface="Calibri"/>
                <a:cs typeface="Calibri"/>
                <a:sym typeface="Calibri"/>
              </a:rPr>
              <a:t>Write the title of each technique at the bottom of the square and fill each square with a different one of the following techniques </a:t>
            </a:r>
            <a:endParaRPr/>
          </a:p>
        </p:txBody>
      </p:sp>
      <p:pic>
        <p:nvPicPr>
          <p:cNvPr id="93" name="Google Shape;93;p2"/>
          <p:cNvPicPr preferRelativeResize="0"/>
          <p:nvPr/>
        </p:nvPicPr>
        <p:blipFill rotWithShape="1">
          <a:blip r:embed="rId4">
            <a:alphaModFix/>
          </a:blip>
          <a:srcRect b="0" l="0" r="0" t="0"/>
          <a:stretch/>
        </p:blipFill>
        <p:spPr>
          <a:xfrm>
            <a:off x="6626225" y="2041525"/>
            <a:ext cx="5164137" cy="39290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p3"/>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0" i="0" lang="en-US" sz="4400" u="none">
                <a:solidFill>
                  <a:srgbClr val="000000"/>
                </a:solidFill>
                <a:latin typeface="Calibri"/>
                <a:ea typeface="Calibri"/>
                <a:cs typeface="Calibri"/>
                <a:sym typeface="Calibri"/>
              </a:rPr>
              <a:t>Always build light to dark</a:t>
            </a:r>
            <a:endParaRPr/>
          </a:p>
        </p:txBody>
      </p:sp>
      <p:pic>
        <p:nvPicPr>
          <p:cNvPr id="99" name="Google Shape;99;p3"/>
          <p:cNvPicPr preferRelativeResize="0"/>
          <p:nvPr>
            <p:ph idx="1" type="body"/>
          </p:nvPr>
        </p:nvPicPr>
        <p:blipFill rotWithShape="1">
          <a:blip r:embed="rId4">
            <a:alphaModFix/>
          </a:blip>
          <a:srcRect b="0" l="0" r="0" t="0"/>
          <a:stretch/>
        </p:blipFill>
        <p:spPr>
          <a:xfrm>
            <a:off x="4725987" y="2087562"/>
            <a:ext cx="6157912" cy="4170362"/>
          </a:xfrm>
          <a:prstGeom prst="rect">
            <a:avLst/>
          </a:prstGeom>
          <a:noFill/>
          <a:ln>
            <a:noFill/>
          </a:ln>
        </p:spPr>
      </p:pic>
      <p:sp>
        <p:nvSpPr>
          <p:cNvPr id="100" name="Google Shape;100;p3"/>
          <p:cNvSpPr txBox="1"/>
          <p:nvPr/>
        </p:nvSpPr>
        <p:spPr>
          <a:xfrm>
            <a:off x="730250" y="2087562"/>
            <a:ext cx="3527425" cy="4032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Because watercolour doesn’t have any body you must put your lightest colour down first and then build up to the darker colours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4"/>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0" i="0" lang="en-US" sz="4400" u="none">
                <a:solidFill>
                  <a:srgbClr val="000000"/>
                </a:solidFill>
                <a:latin typeface="Calibri"/>
                <a:ea typeface="Calibri"/>
                <a:cs typeface="Calibri"/>
                <a:sym typeface="Calibri"/>
              </a:rPr>
              <a:t>Washes</a:t>
            </a:r>
            <a:endParaRPr/>
          </a:p>
        </p:txBody>
      </p:sp>
      <p:sp>
        <p:nvSpPr>
          <p:cNvPr id="106" name="Google Shape;106;p4"/>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300"/>
              <a:buFont typeface="Arial"/>
              <a:buChar char="•"/>
            </a:pPr>
            <a:r>
              <a:rPr b="0" i="0" lang="en-US" sz="2800" u="none">
                <a:solidFill>
                  <a:srgbClr val="000000"/>
                </a:solidFill>
                <a:latin typeface="Calibri"/>
                <a:ea typeface="Calibri"/>
                <a:cs typeface="Calibri"/>
                <a:sym typeface="Calibri"/>
              </a:rPr>
              <a:t>Dry Wash</a:t>
            </a:r>
            <a:endParaRPr/>
          </a:p>
          <a:p>
            <a:pPr indent="-228600" lvl="0" marL="457200" rtl="0" algn="l">
              <a:lnSpc>
                <a:spcPct val="90000"/>
              </a:lnSpc>
              <a:spcBef>
                <a:spcPts val="1000"/>
              </a:spcBef>
              <a:spcAft>
                <a:spcPts val="0"/>
              </a:spcAft>
              <a:buClr>
                <a:schemeClr val="dk1"/>
              </a:buClr>
              <a:buSzPts val="1800"/>
              <a:buNone/>
            </a:pPr>
            <a:r>
              <a:t/>
            </a:r>
            <a:endParaRPr b="0" i="0" sz="2800" u="none">
              <a:solidFill>
                <a:srgbClr val="000000"/>
              </a:solidFill>
              <a:latin typeface="Calibri"/>
              <a:ea typeface="Calibri"/>
              <a:cs typeface="Calibri"/>
              <a:sym typeface="Calibri"/>
            </a:endParaRPr>
          </a:p>
        </p:txBody>
      </p:sp>
      <p:pic>
        <p:nvPicPr>
          <p:cNvPr id="107" name="Google Shape;107;p4"/>
          <p:cNvPicPr preferRelativeResize="0"/>
          <p:nvPr/>
        </p:nvPicPr>
        <p:blipFill rotWithShape="1">
          <a:blip r:embed="rId4">
            <a:alphaModFix/>
          </a:blip>
          <a:srcRect b="0" l="0" r="0" t="0"/>
          <a:stretch/>
        </p:blipFill>
        <p:spPr>
          <a:xfrm>
            <a:off x="6272212" y="261937"/>
            <a:ext cx="5418137" cy="4354512"/>
          </a:xfrm>
          <a:prstGeom prst="rect">
            <a:avLst/>
          </a:prstGeom>
          <a:noFill/>
          <a:ln>
            <a:noFill/>
          </a:ln>
        </p:spPr>
      </p:pic>
      <p:sp>
        <p:nvSpPr>
          <p:cNvPr id="108" name="Google Shape;108;p4"/>
          <p:cNvSpPr txBox="1"/>
          <p:nvPr/>
        </p:nvSpPr>
        <p:spPr>
          <a:xfrm>
            <a:off x="7583487" y="4857750"/>
            <a:ext cx="4106862"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Wet Wash</a:t>
            </a:r>
            <a:endParaRPr/>
          </a:p>
        </p:txBody>
      </p:sp>
      <p:pic>
        <p:nvPicPr>
          <p:cNvPr id="109" name="Google Shape;109;p4"/>
          <p:cNvPicPr preferRelativeResize="0"/>
          <p:nvPr/>
        </p:nvPicPr>
        <p:blipFill rotWithShape="1">
          <a:blip r:embed="rId5">
            <a:alphaModFix/>
          </a:blip>
          <a:srcRect b="0" l="0" r="0" t="0"/>
          <a:stretch/>
        </p:blipFill>
        <p:spPr>
          <a:xfrm>
            <a:off x="222250" y="2706687"/>
            <a:ext cx="5713412" cy="3817937"/>
          </a:xfrm>
          <a:prstGeom prst="rect">
            <a:avLst/>
          </a:prstGeom>
          <a:noFill/>
          <a:ln>
            <a:noFill/>
          </a:ln>
        </p:spPr>
      </p:pic>
      <p:sp>
        <p:nvSpPr>
          <p:cNvPr id="110" name="Google Shape;110;p4"/>
          <p:cNvSpPr txBox="1"/>
          <p:nvPr/>
        </p:nvSpPr>
        <p:spPr>
          <a:xfrm>
            <a:off x="2951162" y="1828800"/>
            <a:ext cx="2697162"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Paint onto a dry surface</a:t>
            </a:r>
            <a:endParaRPr/>
          </a:p>
        </p:txBody>
      </p:sp>
      <p:sp>
        <p:nvSpPr>
          <p:cNvPr id="111" name="Google Shape;111;p4"/>
          <p:cNvSpPr txBox="1"/>
          <p:nvPr/>
        </p:nvSpPr>
        <p:spPr>
          <a:xfrm>
            <a:off x="9226550" y="4997450"/>
            <a:ext cx="2041525"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Paint onto a wet surface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5"/>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0" i="0" lang="en-US" sz="4400" u="none">
                <a:solidFill>
                  <a:srgbClr val="000000"/>
                </a:solidFill>
                <a:latin typeface="Calibri"/>
                <a:ea typeface="Calibri"/>
                <a:cs typeface="Calibri"/>
                <a:sym typeface="Calibri"/>
              </a:rPr>
              <a:t>Wet in wet</a:t>
            </a:r>
            <a:endParaRPr/>
          </a:p>
        </p:txBody>
      </p:sp>
      <p:pic>
        <p:nvPicPr>
          <p:cNvPr id="117" name="Google Shape;117;p5"/>
          <p:cNvPicPr preferRelativeResize="0"/>
          <p:nvPr>
            <p:ph idx="1" type="body"/>
          </p:nvPr>
        </p:nvPicPr>
        <p:blipFill rotWithShape="1">
          <a:blip r:embed="rId4">
            <a:alphaModFix/>
          </a:blip>
          <a:srcRect b="0" l="0" r="0" t="0"/>
          <a:stretch/>
        </p:blipFill>
        <p:spPr>
          <a:xfrm>
            <a:off x="3667125" y="1133475"/>
            <a:ext cx="5699125" cy="5413375"/>
          </a:xfrm>
          <a:prstGeom prst="rect">
            <a:avLst/>
          </a:prstGeom>
          <a:noFill/>
          <a:ln>
            <a:noFill/>
          </a:ln>
        </p:spPr>
      </p:pic>
      <p:sp>
        <p:nvSpPr>
          <p:cNvPr id="118" name="Google Shape;118;p5"/>
          <p:cNvSpPr txBox="1"/>
          <p:nvPr/>
        </p:nvSpPr>
        <p:spPr>
          <a:xfrm>
            <a:off x="960437" y="1449387"/>
            <a:ext cx="2614612" cy="4032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Put a very wet brush with paint onto a very wet surface. Use your brush to make different marks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6"/>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0" i="0" lang="en-US" sz="4400" u="none">
                <a:solidFill>
                  <a:srgbClr val="000000"/>
                </a:solidFill>
                <a:latin typeface="Calibri"/>
                <a:ea typeface="Calibri"/>
                <a:cs typeface="Calibri"/>
                <a:sym typeface="Calibri"/>
              </a:rPr>
              <a:t>Layering</a:t>
            </a:r>
            <a:endParaRPr/>
          </a:p>
        </p:txBody>
      </p:sp>
      <p:pic>
        <p:nvPicPr>
          <p:cNvPr id="124" name="Google Shape;124;p6"/>
          <p:cNvPicPr preferRelativeResize="0"/>
          <p:nvPr>
            <p:ph idx="1" type="body"/>
          </p:nvPr>
        </p:nvPicPr>
        <p:blipFill rotWithShape="1">
          <a:blip r:embed="rId4">
            <a:alphaModFix/>
          </a:blip>
          <a:srcRect b="0" l="0" r="0" t="0"/>
          <a:stretch/>
        </p:blipFill>
        <p:spPr>
          <a:xfrm>
            <a:off x="5934075" y="1408112"/>
            <a:ext cx="5130800" cy="4983162"/>
          </a:xfrm>
          <a:prstGeom prst="rect">
            <a:avLst/>
          </a:prstGeom>
          <a:noFill/>
          <a:ln>
            <a:noFill/>
          </a:ln>
        </p:spPr>
      </p:pic>
      <p:sp>
        <p:nvSpPr>
          <p:cNvPr id="125" name="Google Shape;125;p6"/>
          <p:cNvSpPr txBox="1"/>
          <p:nvPr/>
        </p:nvSpPr>
        <p:spPr>
          <a:xfrm>
            <a:off x="1255712" y="1560512"/>
            <a:ext cx="4110037" cy="397033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00"/>
              <a:buFont typeface="Arial"/>
              <a:buChar char="•"/>
            </a:pPr>
            <a:r>
              <a:rPr b="0" i="0" lang="en-US" sz="1800" u="none" cap="none" strike="noStrike">
                <a:solidFill>
                  <a:srgbClr val="000000"/>
                </a:solidFill>
                <a:latin typeface="Calibri"/>
                <a:ea typeface="Calibri"/>
                <a:cs typeface="Calibri"/>
                <a:sym typeface="Calibri"/>
              </a:rPr>
              <a:t>Choose one colour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00"/>
              <a:buFont typeface="Arial"/>
              <a:buChar char="•"/>
            </a:pPr>
            <a:r>
              <a:rPr b="0" i="0" lang="en-US" sz="1800" u="none" cap="none" strike="noStrike">
                <a:solidFill>
                  <a:srgbClr val="000000"/>
                </a:solidFill>
                <a:latin typeface="Calibri"/>
                <a:ea typeface="Calibri"/>
                <a:cs typeface="Calibri"/>
                <a:sym typeface="Calibri"/>
              </a:rPr>
              <a:t>Get a piece of fruit or a vegetable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00"/>
              <a:buFont typeface="Arial"/>
              <a:buChar char="•"/>
            </a:pPr>
            <a:r>
              <a:rPr b="0" i="0" lang="en-US" sz="1800" u="none" cap="none" strike="noStrike">
                <a:solidFill>
                  <a:srgbClr val="000000"/>
                </a:solidFill>
                <a:latin typeface="Calibri"/>
                <a:ea typeface="Calibri"/>
                <a:cs typeface="Calibri"/>
                <a:sym typeface="Calibri"/>
              </a:rPr>
              <a:t>Put down a very light shade of the general shape of the fruit/vegetable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00"/>
              <a:buFont typeface="Arial"/>
              <a:buChar char="•"/>
            </a:pPr>
            <a:r>
              <a:rPr b="0" i="0" lang="en-US" sz="1800" u="none" cap="none" strike="noStrike">
                <a:solidFill>
                  <a:srgbClr val="000000"/>
                </a:solidFill>
                <a:latin typeface="Calibri"/>
                <a:ea typeface="Calibri"/>
                <a:cs typeface="Calibri"/>
                <a:sym typeface="Calibri"/>
              </a:rPr>
              <a:t>Make your paint a little darker/more intense and paint some of the middle range shadows you see on your object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00"/>
              <a:buFont typeface="Arial"/>
              <a:buChar char="•"/>
            </a:pPr>
            <a:r>
              <a:rPr b="0" i="0" lang="en-US" sz="1800" u="none" cap="none" strike="noStrike">
                <a:solidFill>
                  <a:srgbClr val="000000"/>
                </a:solidFill>
                <a:latin typeface="Calibri"/>
                <a:ea typeface="Calibri"/>
                <a:cs typeface="Calibri"/>
                <a:sym typeface="Calibri"/>
              </a:rPr>
              <a:t>Now with the darkest most intense version of your colour put down the darkest parts you see on your object </a:t>
            </a:r>
            <a:endParaRPr/>
          </a:p>
        </p:txBody>
      </p:sp>
      <p:cxnSp>
        <p:nvCxnSpPr>
          <p:cNvPr id="126" name="Google Shape;126;p6"/>
          <p:cNvCxnSpPr/>
          <p:nvPr/>
        </p:nvCxnSpPr>
        <p:spPr>
          <a:xfrm>
            <a:off x="5191125" y="3417887"/>
            <a:ext cx="2179637" cy="111125"/>
          </a:xfrm>
          <a:prstGeom prst="straightConnector1">
            <a:avLst/>
          </a:prstGeom>
          <a:noFill/>
          <a:ln cap="flat" cmpd="sng" w="9525">
            <a:solidFill>
              <a:schemeClr val="accent1"/>
            </a:solidFill>
            <a:prstDash val="solid"/>
            <a:miter lim="800000"/>
            <a:headEnd len="med" w="med" type="none"/>
            <a:tailEnd len="med" w="med" type="triangle"/>
          </a:ln>
        </p:spPr>
      </p:cxnSp>
      <p:cxnSp>
        <p:nvCxnSpPr>
          <p:cNvPr id="127" name="Google Shape;127;p6"/>
          <p:cNvCxnSpPr/>
          <p:nvPr/>
        </p:nvCxnSpPr>
        <p:spPr>
          <a:xfrm>
            <a:off x="4951412" y="2595562"/>
            <a:ext cx="2419350" cy="396875"/>
          </a:xfrm>
          <a:prstGeom prst="straightConnector1">
            <a:avLst/>
          </a:prstGeom>
          <a:noFill/>
          <a:ln cap="flat" cmpd="sng" w="9525">
            <a:solidFill>
              <a:schemeClr val="accent1"/>
            </a:solidFill>
            <a:prstDash val="solid"/>
            <a:miter lim="800000"/>
            <a:headEnd len="med" w="med" type="none"/>
            <a:tailEnd len="med" w="med" type="triangle"/>
          </a:ln>
        </p:spPr>
      </p:cxnSp>
      <p:cxnSp>
        <p:nvCxnSpPr>
          <p:cNvPr id="128" name="Google Shape;128;p6"/>
          <p:cNvCxnSpPr/>
          <p:nvPr/>
        </p:nvCxnSpPr>
        <p:spPr>
          <a:xfrm flipH="1" rot="10800000">
            <a:off x="4922837" y="4298950"/>
            <a:ext cx="3260725" cy="849312"/>
          </a:xfrm>
          <a:prstGeom prst="straightConnector1">
            <a:avLst/>
          </a:prstGeom>
          <a:noFill/>
          <a:ln cap="flat" cmpd="sng" w="9525">
            <a:solidFill>
              <a:schemeClr val="accent1"/>
            </a:solidFill>
            <a:prstDash val="solid"/>
            <a:miter lim="800000"/>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7"/>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0" i="0" lang="en-US" sz="4400" u="none">
                <a:solidFill>
                  <a:srgbClr val="000000"/>
                </a:solidFill>
                <a:latin typeface="Calibri"/>
                <a:ea typeface="Calibri"/>
                <a:cs typeface="Calibri"/>
                <a:sym typeface="Calibri"/>
              </a:rPr>
              <a:t>Dry Brush</a:t>
            </a:r>
            <a:endParaRPr/>
          </a:p>
        </p:txBody>
      </p:sp>
      <p:pic>
        <p:nvPicPr>
          <p:cNvPr id="134" name="Google Shape;134;p7"/>
          <p:cNvPicPr preferRelativeResize="0"/>
          <p:nvPr>
            <p:ph idx="1" type="body"/>
          </p:nvPr>
        </p:nvPicPr>
        <p:blipFill rotWithShape="1">
          <a:blip r:embed="rId4">
            <a:alphaModFix/>
          </a:blip>
          <a:srcRect b="0" l="0" r="0" t="0"/>
          <a:stretch/>
        </p:blipFill>
        <p:spPr>
          <a:xfrm>
            <a:off x="4276725" y="1871662"/>
            <a:ext cx="6611937" cy="4351337"/>
          </a:xfrm>
          <a:prstGeom prst="rect">
            <a:avLst/>
          </a:prstGeom>
          <a:noFill/>
          <a:ln>
            <a:noFill/>
          </a:ln>
        </p:spPr>
      </p:pic>
      <p:sp>
        <p:nvSpPr>
          <p:cNvPr id="135" name="Google Shape;135;p7"/>
          <p:cNvSpPr txBox="1"/>
          <p:nvPr/>
        </p:nvSpPr>
        <p:spPr>
          <a:xfrm>
            <a:off x="950912" y="1920875"/>
            <a:ext cx="3113087" cy="1385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Paint a dry brush with paint onto a dry surface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9" name="Shape 139"/>
        <p:cNvGrpSpPr/>
        <p:nvPr/>
      </p:nvGrpSpPr>
      <p:grpSpPr>
        <a:xfrm>
          <a:off x="0" y="0"/>
          <a:ext cx="0" cy="0"/>
          <a:chOff x="0" y="0"/>
          <a:chExt cx="0" cy="0"/>
        </a:xfrm>
      </p:grpSpPr>
      <p:sp>
        <p:nvSpPr>
          <p:cNvPr id="140" name="Google Shape;140;p8"/>
          <p:cNvSpPr txBox="1"/>
          <p:nvPr>
            <p:ph type="title"/>
          </p:nvPr>
        </p:nvSpPr>
        <p:spPr>
          <a:xfrm>
            <a:off x="173037" y="0"/>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0" i="0" lang="en-US" sz="4400" u="none">
                <a:solidFill>
                  <a:srgbClr val="000000"/>
                </a:solidFill>
                <a:latin typeface="Calibri"/>
                <a:ea typeface="Calibri"/>
                <a:cs typeface="Calibri"/>
                <a:sym typeface="Calibri"/>
              </a:rPr>
              <a:t>Lifting Colour</a:t>
            </a:r>
            <a:endParaRPr/>
          </a:p>
        </p:txBody>
      </p:sp>
      <p:pic>
        <p:nvPicPr>
          <p:cNvPr id="141" name="Google Shape;141;p8"/>
          <p:cNvPicPr preferRelativeResize="0"/>
          <p:nvPr>
            <p:ph idx="1" type="body"/>
          </p:nvPr>
        </p:nvPicPr>
        <p:blipFill rotWithShape="1">
          <a:blip r:embed="rId4">
            <a:alphaModFix/>
          </a:blip>
          <a:srcRect b="0" l="0" r="0" t="0"/>
          <a:stretch/>
        </p:blipFill>
        <p:spPr>
          <a:xfrm>
            <a:off x="106362" y="2354262"/>
            <a:ext cx="5989637" cy="4351337"/>
          </a:xfrm>
          <a:prstGeom prst="rect">
            <a:avLst/>
          </a:prstGeom>
          <a:noFill/>
          <a:ln>
            <a:noFill/>
          </a:ln>
        </p:spPr>
      </p:pic>
      <p:pic>
        <p:nvPicPr>
          <p:cNvPr id="142" name="Google Shape;142;p8"/>
          <p:cNvPicPr preferRelativeResize="0"/>
          <p:nvPr/>
        </p:nvPicPr>
        <p:blipFill rotWithShape="1">
          <a:blip r:embed="rId5">
            <a:alphaModFix/>
          </a:blip>
          <a:srcRect b="0" l="0" r="0" t="0"/>
          <a:stretch/>
        </p:blipFill>
        <p:spPr>
          <a:xfrm>
            <a:off x="5724525" y="1027112"/>
            <a:ext cx="6467475" cy="5762625"/>
          </a:xfrm>
          <a:prstGeom prst="rect">
            <a:avLst/>
          </a:prstGeom>
          <a:noFill/>
          <a:ln>
            <a:noFill/>
          </a:ln>
        </p:spPr>
      </p:pic>
      <p:sp>
        <p:nvSpPr>
          <p:cNvPr id="143" name="Google Shape;143;p8"/>
          <p:cNvSpPr txBox="1"/>
          <p:nvPr/>
        </p:nvSpPr>
        <p:spPr>
          <a:xfrm>
            <a:off x="268287" y="1395412"/>
            <a:ext cx="3287712" cy="922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Paint a small section, wait for it to dry and rub parts off with an eraser</a:t>
            </a:r>
            <a:endParaRPr/>
          </a:p>
        </p:txBody>
      </p:sp>
      <p:sp>
        <p:nvSpPr>
          <p:cNvPr id="144" name="Google Shape;144;p8"/>
          <p:cNvSpPr txBox="1"/>
          <p:nvPr/>
        </p:nvSpPr>
        <p:spPr>
          <a:xfrm>
            <a:off x="6096000" y="184150"/>
            <a:ext cx="5089525" cy="6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Paint another section and while it is still wet dab parts off with paper towel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Google Shape;149;p9"/>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0" i="0" lang="en-US" sz="4400" u="none">
                <a:solidFill>
                  <a:srgbClr val="000000"/>
                </a:solidFill>
                <a:latin typeface="Calibri"/>
                <a:ea typeface="Calibri"/>
                <a:cs typeface="Calibri"/>
                <a:sym typeface="Calibri"/>
              </a:rPr>
              <a:t>Blooms</a:t>
            </a:r>
            <a:endParaRPr/>
          </a:p>
        </p:txBody>
      </p:sp>
      <p:pic>
        <p:nvPicPr>
          <p:cNvPr id="150" name="Google Shape;150;p9"/>
          <p:cNvPicPr preferRelativeResize="0"/>
          <p:nvPr>
            <p:ph idx="1" type="body"/>
          </p:nvPr>
        </p:nvPicPr>
        <p:blipFill rotWithShape="1">
          <a:blip r:embed="rId4">
            <a:alphaModFix/>
          </a:blip>
          <a:srcRect b="0" l="0" r="0" t="0"/>
          <a:stretch/>
        </p:blipFill>
        <p:spPr>
          <a:xfrm>
            <a:off x="144462" y="2028825"/>
            <a:ext cx="6970712" cy="4351337"/>
          </a:xfrm>
          <a:prstGeom prst="rect">
            <a:avLst/>
          </a:prstGeom>
          <a:noFill/>
          <a:ln>
            <a:noFill/>
          </a:ln>
        </p:spPr>
      </p:pic>
      <p:pic>
        <p:nvPicPr>
          <p:cNvPr id="151" name="Google Shape;151;p9"/>
          <p:cNvPicPr preferRelativeResize="0"/>
          <p:nvPr/>
        </p:nvPicPr>
        <p:blipFill rotWithShape="1">
          <a:blip r:embed="rId5">
            <a:alphaModFix/>
          </a:blip>
          <a:srcRect b="0" l="0" r="0" t="0"/>
          <a:stretch/>
        </p:blipFill>
        <p:spPr>
          <a:xfrm>
            <a:off x="7189787" y="2438400"/>
            <a:ext cx="4867275" cy="3703637"/>
          </a:xfrm>
          <a:prstGeom prst="rect">
            <a:avLst/>
          </a:prstGeom>
          <a:noFill/>
          <a:ln>
            <a:noFill/>
          </a:ln>
        </p:spPr>
      </p:pic>
      <p:sp>
        <p:nvSpPr>
          <p:cNvPr id="152" name="Google Shape;152;p9"/>
          <p:cNvSpPr txBox="1"/>
          <p:nvPr/>
        </p:nvSpPr>
        <p:spPr>
          <a:xfrm>
            <a:off x="7189787" y="544512"/>
            <a:ext cx="4475162" cy="1477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Put down some clean water onto your page. Put some intense paint onto your brush and dip very carefully into the water on your page. See how the water takes the paint from your brush to make these blooms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2020-02-28T01:23:10Z</dcterms:created>
  <dc:creator>Camm, Kate</dc:creator>
</cp:coreProperties>
</file>

<file path=docProps/custom.xml><?xml version="1.0" encoding="utf-8"?>
<Properties xmlns="http://schemas.openxmlformats.org/officeDocument/2006/custom-properties" xmlns:vt="http://schemas.openxmlformats.org/officeDocument/2006/docPropsVTypes"/>
</file>